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8" r:id="rId6"/>
    <p:sldId id="265" r:id="rId7"/>
    <p:sldId id="269" r:id="rId8"/>
    <p:sldId id="270" r:id="rId9"/>
    <p:sldId id="267" r:id="rId10"/>
    <p:sldId id="264" r:id="rId11"/>
    <p:sldId id="260" r:id="rId12"/>
    <p:sldId id="266" r:id="rId13"/>
    <p:sldId id="272" r:id="rId14"/>
    <p:sldId id="261" r:id="rId15"/>
    <p:sldId id="262" r:id="rId16"/>
    <p:sldId id="263" r:id="rId17"/>
    <p:sldId id="271" r:id="rId18"/>
  </p:sldIdLst>
  <p:sldSz cx="14630400" cy="8229600"/>
  <p:notesSz cx="8229600" cy="14630400"/>
  <p:embeddedFontLst>
    <p:embeddedFont>
      <p:font typeface="Roboto" panose="02000000000000000000" pitchFamily="2" charset="0"/>
      <p:regular r:id="rId20"/>
      <p:bold r:id="rId21"/>
      <p:italic r:id="rId22"/>
      <p:boldItalic r:id="rId23"/>
    </p:embeddedFont>
    <p:embeddedFont>
      <p:font typeface="Roboto Slab" pitchFamily="2" charset="0"/>
      <p:regular r:id="rId24"/>
      <p:bold r:id="rId25"/>
    </p:embeddedFont>
  </p:embeddedFontLst>
  <p:defaultTextStyle>
    <a:defPPr>
      <a:defRPr lang="en-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01"/>
    <p:restoredTop sz="94610"/>
  </p:normalViewPr>
  <p:slideViewPr>
    <p:cSldViewPr snapToGrid="0" snapToObjects="1">
      <p:cViewPr varScale="1">
        <p:scale>
          <a:sx n="70" d="100"/>
          <a:sy n="70" d="100"/>
        </p:scale>
        <p:origin x="70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68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67369"/>
            <a:ext cx="8150185" cy="2126337"/>
          </a:xfrm>
          <a:prstGeom prst="rect">
            <a:avLst/>
          </a:prstGeom>
          <a:noFill/>
          <a:ln/>
        </p:spPr>
        <p:txBody>
          <a:bodyPr wrap="square" lIns="0" tIns="0" rIns="0" bIns="0" rtlCol="0" anchor="t"/>
          <a:lstStyle/>
          <a:p>
            <a:pPr marL="0" indent="0" algn="ctr">
              <a:lnSpc>
                <a:spcPts val="5550"/>
              </a:lnSpc>
              <a:buNone/>
            </a:pPr>
            <a:r>
              <a:rPr lang="en-US" sz="4800" dirty="0">
                <a:solidFill>
                  <a:srgbClr val="76B9FF"/>
                </a:solidFill>
                <a:latin typeface="Roboto Slab" pitchFamily="34" charset="0"/>
                <a:ea typeface="Roboto Slab" pitchFamily="34" charset="-122"/>
                <a:cs typeface="Roboto Slab" pitchFamily="34" charset="-120"/>
              </a:rPr>
              <a:t>Chemical Exposure in California Cosmetics: A CDPH Analysis (2009-2020</a:t>
            </a:r>
            <a:r>
              <a:rPr lang="en-US" sz="4450" dirty="0">
                <a:solidFill>
                  <a:srgbClr val="76B9FF"/>
                </a:solidFill>
                <a:latin typeface="Roboto Slab" pitchFamily="34" charset="0"/>
                <a:ea typeface="Roboto Slab" pitchFamily="34" charset="-122"/>
                <a:cs typeface="Roboto Slab" pitchFamily="34" charset="-120"/>
              </a:rPr>
              <a:t>)</a:t>
            </a:r>
            <a:endParaRPr lang="en-US" sz="4450" dirty="0"/>
          </a:p>
        </p:txBody>
      </p:sp>
      <p:sp>
        <p:nvSpPr>
          <p:cNvPr id="4" name="Text 1"/>
          <p:cNvSpPr/>
          <p:nvPr/>
        </p:nvSpPr>
        <p:spPr>
          <a:xfrm>
            <a:off x="793790" y="4230595"/>
            <a:ext cx="7850148" cy="725805"/>
          </a:xfrm>
          <a:prstGeom prst="rect">
            <a:avLst/>
          </a:prstGeom>
          <a:noFill/>
          <a:ln/>
        </p:spPr>
        <p:txBody>
          <a:bodyPr wrap="square" lIns="0" tIns="0" rIns="0" bIns="0" rtlCol="0" anchor="t"/>
          <a:lstStyle/>
          <a:p>
            <a:pPr marL="0" indent="0" algn="ctr">
              <a:lnSpc>
                <a:spcPts val="2850"/>
              </a:lnSpc>
              <a:buNone/>
            </a:pPr>
            <a:r>
              <a:rPr lang="en-US" sz="2400" dirty="0">
                <a:solidFill>
                  <a:srgbClr val="D6E5EF"/>
                </a:solidFill>
                <a:latin typeface="Roboto" pitchFamily="34" charset="0"/>
                <a:ea typeface="Roboto" pitchFamily="34" charset="-122"/>
                <a:cs typeface="Roboto" pitchFamily="34" charset="-120"/>
              </a:rPr>
              <a:t>An analysis of chemical exposure from cosmetics. This is based on CDPH data collected between 2009 and 2020.</a:t>
            </a:r>
            <a:endParaRPr lang="en-US" sz="2400" dirty="0"/>
          </a:p>
        </p:txBody>
      </p:sp>
      <p:sp>
        <p:nvSpPr>
          <p:cNvPr id="5" name="TextBox 4">
            <a:extLst>
              <a:ext uri="{FF2B5EF4-FFF2-40B4-BE49-F238E27FC236}">
                <a16:creationId xmlns:a16="http://schemas.microsoft.com/office/drawing/2014/main" id="{FC0ADD8E-830D-B570-9B49-89C5EE1781DC}"/>
              </a:ext>
            </a:extLst>
          </p:cNvPr>
          <p:cNvSpPr txBox="1"/>
          <p:nvPr/>
        </p:nvSpPr>
        <p:spPr>
          <a:xfrm>
            <a:off x="250865" y="7270215"/>
            <a:ext cx="7429500" cy="464230"/>
          </a:xfrm>
          <a:prstGeom prst="rect">
            <a:avLst/>
          </a:prstGeom>
          <a:noFill/>
        </p:spPr>
        <p:txBody>
          <a:bodyPr wrap="square" rtlCol="0">
            <a:spAutoFit/>
          </a:bodyPr>
          <a:lstStyle/>
          <a:p>
            <a:pPr algn="ctr">
              <a:lnSpc>
                <a:spcPts val="2850"/>
              </a:lnSpc>
            </a:pPr>
            <a:r>
              <a:rPr lang="en-BH" sz="2800" dirty="0">
                <a:solidFill>
                  <a:srgbClr val="D6E5EF"/>
                </a:solidFill>
                <a:latin typeface="Roboto" pitchFamily="34" charset="0"/>
                <a:ea typeface="Roboto" pitchFamily="34" charset="-122"/>
                <a:cs typeface="Roboto" pitchFamily="34" charset="-120"/>
              </a:rPr>
              <a:t>Done by: Eman Aljowair, Shaikha Mohammed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E0142C-5518-AF94-B8C2-644AFD63FC6A}"/>
              </a:ext>
            </a:extLst>
          </p:cNvPr>
          <p:cNvSpPr txBox="1"/>
          <p:nvPr/>
        </p:nvSpPr>
        <p:spPr>
          <a:xfrm>
            <a:off x="320040" y="499795"/>
            <a:ext cx="14310360" cy="1107996"/>
          </a:xfrm>
          <a:prstGeom prst="rect">
            <a:avLst/>
          </a:prstGeom>
          <a:noFill/>
        </p:spPr>
        <p:txBody>
          <a:bodyPr wrap="square">
            <a:spAutoFit/>
          </a:bodyPr>
          <a:lstStyle/>
          <a:p>
            <a:pPr algn="l"/>
            <a:r>
              <a:rPr lang="en-US" sz="3300" dirty="0">
                <a:solidFill>
                  <a:srgbClr val="76B9FF"/>
                </a:solidFill>
                <a:latin typeface="Roboto Slab" pitchFamily="34" charset="0"/>
                <a:ea typeface="Roboto Slab" pitchFamily="34" charset="-122"/>
                <a:cs typeface="Roboto Slab" pitchFamily="34" charset="-120"/>
              </a:rPr>
              <a:t>Which prime category contains most of the products that have been discontinued?</a:t>
            </a:r>
          </a:p>
        </p:txBody>
      </p:sp>
      <p:pic>
        <p:nvPicPr>
          <p:cNvPr id="5" name="Picture 4" descr="A bar graph with numbers and text&#10;&#10;AI-generated content may be incorrect.">
            <a:extLst>
              <a:ext uri="{FF2B5EF4-FFF2-40B4-BE49-F238E27FC236}">
                <a16:creationId xmlns:a16="http://schemas.microsoft.com/office/drawing/2014/main" id="{6F072F32-682A-EFE5-E4E7-8470FF148E61}"/>
              </a:ext>
            </a:extLst>
          </p:cNvPr>
          <p:cNvPicPr>
            <a:picLocks noChangeAspect="1"/>
          </p:cNvPicPr>
          <p:nvPr/>
        </p:nvPicPr>
        <p:blipFill>
          <a:blip r:embed="rId2"/>
          <a:srcRect l="6658" t="10341" r="9676" b="13924"/>
          <a:stretch/>
        </p:blipFill>
        <p:spPr>
          <a:xfrm>
            <a:off x="0" y="1607791"/>
            <a:ext cx="14630400" cy="6621809"/>
          </a:xfrm>
          <a:prstGeom prst="rect">
            <a:avLst/>
          </a:prstGeom>
        </p:spPr>
      </p:pic>
    </p:spTree>
    <p:extLst>
      <p:ext uri="{BB962C8B-B14F-4D97-AF65-F5344CB8AC3E}">
        <p14:creationId xmlns:p14="http://schemas.microsoft.com/office/powerpoint/2010/main" val="3208588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D373EDA-7967-12D1-72EB-88ED3352C832}"/>
              </a:ext>
            </a:extLst>
          </p:cNvPr>
          <p:cNvSpPr txBox="1"/>
          <p:nvPr/>
        </p:nvSpPr>
        <p:spPr>
          <a:xfrm>
            <a:off x="210207" y="156920"/>
            <a:ext cx="14020800" cy="591059"/>
          </a:xfrm>
          <a:prstGeom prst="rect">
            <a:avLst/>
          </a:prstGeom>
          <a:noFill/>
        </p:spPr>
        <p:txBody>
          <a:bodyPr wrap="square">
            <a:spAutoFit/>
          </a:bodyPr>
          <a:lstStyle/>
          <a:p>
            <a:pPr>
              <a:lnSpc>
                <a:spcPts val="4100"/>
              </a:lnSpc>
            </a:pPr>
            <a:r>
              <a:rPr lang="en-US" sz="3300" dirty="0">
                <a:solidFill>
                  <a:srgbClr val="76B9FF"/>
                </a:solidFill>
                <a:latin typeface="Roboto Slab" pitchFamily="34" charset="0"/>
                <a:ea typeface="Roboto Slab" pitchFamily="34" charset="-122"/>
                <a:cs typeface="Roboto Slab" pitchFamily="34" charset="-120"/>
              </a:rPr>
              <a:t>What chemicals are commonly found in discontinued products?</a:t>
            </a:r>
          </a:p>
        </p:txBody>
      </p:sp>
      <p:pic>
        <p:nvPicPr>
          <p:cNvPr id="3" name="Picture 2" descr="A blue rectangles with text&#10;&#10;AI-generated content may be incorrect.">
            <a:extLst>
              <a:ext uri="{FF2B5EF4-FFF2-40B4-BE49-F238E27FC236}">
                <a16:creationId xmlns:a16="http://schemas.microsoft.com/office/drawing/2014/main" id="{D2AC73E3-B3DB-9E9A-A4CB-FFF69AC2B51C}"/>
              </a:ext>
            </a:extLst>
          </p:cNvPr>
          <p:cNvPicPr>
            <a:picLocks noChangeAspect="1"/>
          </p:cNvPicPr>
          <p:nvPr/>
        </p:nvPicPr>
        <p:blipFill>
          <a:blip r:embed="rId3"/>
          <a:stretch>
            <a:fillRect/>
          </a:stretch>
        </p:blipFill>
        <p:spPr>
          <a:xfrm>
            <a:off x="0" y="848655"/>
            <a:ext cx="14630400" cy="73809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C4F70D-FDEE-B862-E07E-7FEA1DCD01ED}"/>
              </a:ext>
            </a:extLst>
          </p:cNvPr>
          <p:cNvSpPr txBox="1"/>
          <p:nvPr/>
        </p:nvSpPr>
        <p:spPr>
          <a:xfrm>
            <a:off x="285750" y="320040"/>
            <a:ext cx="14344650" cy="1107996"/>
          </a:xfrm>
          <a:prstGeom prst="rect">
            <a:avLst/>
          </a:prstGeom>
          <a:noFill/>
        </p:spPr>
        <p:txBody>
          <a:bodyPr wrap="square">
            <a:spAutoFit/>
          </a:bodyPr>
          <a:lstStyle/>
          <a:p>
            <a:r>
              <a:rPr lang="en-US" sz="3300" dirty="0">
                <a:solidFill>
                  <a:srgbClr val="76B9FF"/>
                </a:solidFill>
                <a:latin typeface="Roboto Slab" pitchFamily="34" charset="0"/>
                <a:ea typeface="Roboto Slab" pitchFamily="34" charset="-122"/>
                <a:cs typeface="Roboto Slab" pitchFamily="34" charset="-120"/>
              </a:rPr>
              <a:t>Which companies have discontinued products, and which ones haven’t at all?</a:t>
            </a:r>
          </a:p>
        </p:txBody>
      </p:sp>
      <p:pic>
        <p:nvPicPr>
          <p:cNvPr id="4" name="Picture 3" descr="A graph of blue bars&#10;&#10;AI-generated content may be incorrect.">
            <a:extLst>
              <a:ext uri="{FF2B5EF4-FFF2-40B4-BE49-F238E27FC236}">
                <a16:creationId xmlns:a16="http://schemas.microsoft.com/office/drawing/2014/main" id="{F9FD0A2D-47FD-E7D5-C4D8-4F4584785D20}"/>
              </a:ext>
            </a:extLst>
          </p:cNvPr>
          <p:cNvPicPr>
            <a:picLocks noChangeAspect="1"/>
          </p:cNvPicPr>
          <p:nvPr/>
        </p:nvPicPr>
        <p:blipFill>
          <a:blip r:embed="rId2"/>
          <a:srcRect l="5678" t="9951" r="9396" b="12187"/>
          <a:stretch/>
        </p:blipFill>
        <p:spPr>
          <a:xfrm>
            <a:off x="0" y="1428036"/>
            <a:ext cx="14630400" cy="6801564"/>
          </a:xfrm>
          <a:prstGeom prst="rect">
            <a:avLst/>
          </a:prstGeom>
        </p:spPr>
      </p:pic>
    </p:spTree>
    <p:extLst>
      <p:ext uri="{BB962C8B-B14F-4D97-AF65-F5344CB8AC3E}">
        <p14:creationId xmlns:p14="http://schemas.microsoft.com/office/powerpoint/2010/main" val="1408828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0BB12D-A15B-392D-ADDB-C44978331986}"/>
              </a:ext>
            </a:extLst>
          </p:cNvPr>
          <p:cNvSpPr txBox="1"/>
          <p:nvPr/>
        </p:nvSpPr>
        <p:spPr>
          <a:xfrm>
            <a:off x="142875" y="320040"/>
            <a:ext cx="14344650" cy="1107996"/>
          </a:xfrm>
          <a:prstGeom prst="rect">
            <a:avLst/>
          </a:prstGeom>
          <a:noFill/>
        </p:spPr>
        <p:txBody>
          <a:bodyPr wrap="square">
            <a:spAutoFit/>
          </a:bodyPr>
          <a:lstStyle/>
          <a:p>
            <a:r>
              <a:rPr lang="en-US" sz="3300" dirty="0">
                <a:solidFill>
                  <a:srgbClr val="76B9FF"/>
                </a:solidFill>
                <a:latin typeface="Roboto Slab" pitchFamily="34" charset="0"/>
                <a:ea typeface="Roboto Slab" pitchFamily="34" charset="-122"/>
                <a:cs typeface="Roboto Slab" pitchFamily="34" charset="-120"/>
              </a:rPr>
              <a:t>Which companies have discontinued products, and which ones </a:t>
            </a:r>
            <a:r>
              <a:rPr lang="en-US" sz="3300" dirty="0">
                <a:solidFill>
                  <a:srgbClr val="FF0000"/>
                </a:solidFill>
                <a:latin typeface="Roboto Slab" pitchFamily="34" charset="0"/>
                <a:ea typeface="Roboto Slab" pitchFamily="34" charset="-122"/>
                <a:cs typeface="Roboto Slab" pitchFamily="34" charset="-120"/>
              </a:rPr>
              <a:t>haven’t at all</a:t>
            </a:r>
            <a:r>
              <a:rPr lang="en-US" sz="3300" dirty="0">
                <a:solidFill>
                  <a:srgbClr val="76B9FF"/>
                </a:solidFill>
                <a:latin typeface="Roboto Slab" pitchFamily="34" charset="0"/>
                <a:ea typeface="Roboto Slab" pitchFamily="34" charset="-122"/>
                <a:cs typeface="Roboto Slab" pitchFamily="34" charset="-120"/>
              </a:rPr>
              <a:t>?</a:t>
            </a:r>
          </a:p>
        </p:txBody>
      </p:sp>
      <p:sp>
        <p:nvSpPr>
          <p:cNvPr id="3" name="TextBox 2">
            <a:extLst>
              <a:ext uri="{FF2B5EF4-FFF2-40B4-BE49-F238E27FC236}">
                <a16:creationId xmlns:a16="http://schemas.microsoft.com/office/drawing/2014/main" id="{201D905E-EEE9-2D72-A0FD-9A2224E4476E}"/>
              </a:ext>
            </a:extLst>
          </p:cNvPr>
          <p:cNvSpPr txBox="1"/>
          <p:nvPr/>
        </p:nvSpPr>
        <p:spPr>
          <a:xfrm>
            <a:off x="696685" y="1998532"/>
            <a:ext cx="12159343" cy="2954655"/>
          </a:xfrm>
          <a:prstGeom prst="rect">
            <a:avLst/>
          </a:prstGeom>
          <a:noFill/>
        </p:spPr>
        <p:txBody>
          <a:bodyPr wrap="square" rtlCol="0">
            <a:spAutoFit/>
          </a:bodyPr>
          <a:lstStyle/>
          <a:p>
            <a:pPr marL="285750" indent="-285750">
              <a:buFontTx/>
              <a:buChar char="-"/>
            </a:pPr>
            <a:r>
              <a:rPr lang="en-US" sz="2800" dirty="0">
                <a:solidFill>
                  <a:srgbClr val="D6E5EF"/>
                </a:solidFill>
                <a:latin typeface="Roboto" pitchFamily="34" charset="0"/>
                <a:ea typeface="Roboto" pitchFamily="34" charset="-122"/>
                <a:cs typeface="Roboto" pitchFamily="34" charset="-120"/>
              </a:rPr>
              <a:t>Out of all 604 companies 415 company did not discontinue any of there products.</a:t>
            </a:r>
          </a:p>
          <a:p>
            <a:endParaRPr lang="en-US" sz="2800" dirty="0">
              <a:solidFill>
                <a:srgbClr val="D6E5EF"/>
              </a:solidFill>
              <a:latin typeface="Roboto" pitchFamily="34" charset="0"/>
              <a:ea typeface="Roboto" pitchFamily="34" charset="-122"/>
              <a:cs typeface="Roboto" pitchFamily="34" charset="-120"/>
            </a:endParaRPr>
          </a:p>
          <a:p>
            <a:endParaRPr lang="en-US" sz="2800" dirty="0">
              <a:solidFill>
                <a:srgbClr val="D6E5EF"/>
              </a:solidFill>
              <a:latin typeface="Roboto" pitchFamily="34" charset="0"/>
              <a:ea typeface="Roboto" pitchFamily="34" charset="-122"/>
              <a:cs typeface="Roboto" pitchFamily="34" charset="-120"/>
            </a:endParaRPr>
          </a:p>
          <a:p>
            <a:pPr marL="285750" indent="-285750">
              <a:buFontTx/>
              <a:buChar char="-"/>
            </a:pPr>
            <a:r>
              <a:rPr lang="en-US" sz="2800" dirty="0">
                <a:solidFill>
                  <a:srgbClr val="D6E5EF"/>
                </a:solidFill>
                <a:latin typeface="Roboto" pitchFamily="34" charset="0"/>
                <a:ea typeface="Roboto" pitchFamily="34" charset="-122"/>
                <a:cs typeface="Roboto" pitchFamily="34" charset="-120"/>
              </a:rPr>
              <a:t>Huda beauty, L’oreal USA and NYX los </a:t>
            </a:r>
            <a:r>
              <a:rPr lang="en-US" sz="2800" dirty="0" err="1">
                <a:solidFill>
                  <a:srgbClr val="D6E5EF"/>
                </a:solidFill>
                <a:latin typeface="Roboto" pitchFamily="34" charset="0"/>
                <a:ea typeface="Roboto" pitchFamily="34" charset="-122"/>
                <a:cs typeface="Roboto" pitchFamily="34" charset="-120"/>
              </a:rPr>
              <a:t>angeles,inc</a:t>
            </a:r>
            <a:r>
              <a:rPr lang="en-US" sz="2800" dirty="0">
                <a:solidFill>
                  <a:srgbClr val="D6E5EF"/>
                </a:solidFill>
                <a:latin typeface="Roboto" pitchFamily="34" charset="0"/>
                <a:ea typeface="Roboto" pitchFamily="34" charset="-122"/>
                <a:cs typeface="Roboto" pitchFamily="34" charset="-120"/>
              </a:rPr>
              <a:t> are some famous examples. </a:t>
            </a:r>
          </a:p>
          <a:p>
            <a:pPr marL="285750" indent="-285750">
              <a:buFontTx/>
              <a:buChar char="-"/>
            </a:pPr>
            <a:r>
              <a:rPr lang="en-US" dirty="0"/>
              <a:t> </a:t>
            </a:r>
          </a:p>
        </p:txBody>
      </p:sp>
      <p:pic>
        <p:nvPicPr>
          <p:cNvPr id="1026" name="Picture 2" descr="Acne Safe Shopping List NYX - Beach Beauty Bar and Acne Clinic">
            <a:extLst>
              <a:ext uri="{FF2B5EF4-FFF2-40B4-BE49-F238E27FC236}">
                <a16:creationId xmlns:a16="http://schemas.microsoft.com/office/drawing/2014/main" id="{AB712E55-D332-D672-F775-060F128C8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484" y="5819537"/>
            <a:ext cx="4332516" cy="18657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réal USA Announces Grant Advancing Inclusive Dermatology Research for  Skin of Color">
            <a:extLst>
              <a:ext uri="{FF2B5EF4-FFF2-40B4-BE49-F238E27FC236}">
                <a16:creationId xmlns:a16="http://schemas.microsoft.com/office/drawing/2014/main" id="{39E8DC11-76D5-256C-5F31-342DA15A2F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4229" y="5819538"/>
            <a:ext cx="4332516" cy="19392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uda Beauty has a new look with redesigned logo and packaging">
            <a:extLst>
              <a:ext uri="{FF2B5EF4-FFF2-40B4-BE49-F238E27FC236}">
                <a16:creationId xmlns:a16="http://schemas.microsoft.com/office/drawing/2014/main" id="{780D881E-4D5C-5866-18CF-BED0C707E9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554"/>
          <a:stretch/>
        </p:blipFill>
        <p:spPr bwMode="auto">
          <a:xfrm>
            <a:off x="5043784" y="5819538"/>
            <a:ext cx="4368661" cy="1865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177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51165"/>
          </a:xfrm>
          <a:prstGeom prst="rect">
            <a:avLst/>
          </a:prstGeom>
        </p:spPr>
      </p:pic>
      <p:sp>
        <p:nvSpPr>
          <p:cNvPr id="3" name="Text 0"/>
          <p:cNvSpPr/>
          <p:nvPr/>
        </p:nvSpPr>
        <p:spPr>
          <a:xfrm>
            <a:off x="742236" y="3152905"/>
            <a:ext cx="10953036" cy="662821"/>
          </a:xfrm>
          <a:prstGeom prst="rect">
            <a:avLst/>
          </a:prstGeom>
          <a:noFill/>
          <a:ln/>
        </p:spPr>
        <p:txBody>
          <a:bodyPr wrap="none" lIns="0" tIns="0" rIns="0" bIns="0" rtlCol="0" anchor="t"/>
          <a:lstStyle/>
          <a:p>
            <a:pPr marL="0" indent="0">
              <a:lnSpc>
                <a:spcPts val="5200"/>
              </a:lnSpc>
              <a:buNone/>
            </a:pPr>
            <a:r>
              <a:rPr lang="en-US" sz="4150" dirty="0">
                <a:solidFill>
                  <a:srgbClr val="76B9FF"/>
                </a:solidFill>
                <a:latin typeface="Roboto Slab" pitchFamily="34" charset="0"/>
                <a:ea typeface="Roboto Slab" pitchFamily="34" charset="-122"/>
                <a:cs typeface="Roboto Slab" pitchFamily="34" charset="-120"/>
              </a:rPr>
              <a:t>Regulatory Actions and Industry Responses</a:t>
            </a:r>
            <a:endParaRPr lang="en-US" sz="4150" dirty="0"/>
          </a:p>
        </p:txBody>
      </p:sp>
      <p:sp>
        <p:nvSpPr>
          <p:cNvPr id="4" name="Text 1"/>
          <p:cNvSpPr/>
          <p:nvPr/>
        </p:nvSpPr>
        <p:spPr>
          <a:xfrm>
            <a:off x="742236" y="3970570"/>
            <a:ext cx="13145929" cy="339209"/>
          </a:xfrm>
          <a:prstGeom prst="rect">
            <a:avLst/>
          </a:prstGeom>
          <a:noFill/>
          <a:ln/>
        </p:spPr>
        <p:txBody>
          <a:bodyPr wrap="none" lIns="0" tIns="0" rIns="0" bIns="0" rtlCol="0" anchor="t"/>
          <a:lstStyle/>
          <a:p>
            <a:pPr marL="0" indent="0">
              <a:lnSpc>
                <a:spcPts val="2650"/>
              </a:lnSpc>
              <a:buNone/>
            </a:pPr>
            <a:r>
              <a:rPr lang="en-US" sz="2400" dirty="0">
                <a:solidFill>
                  <a:srgbClr val="D6E5EF"/>
                </a:solidFill>
                <a:latin typeface="Roboto" pitchFamily="34" charset="0"/>
                <a:ea typeface="Roboto" pitchFamily="34" charset="-122"/>
                <a:cs typeface="Roboto" pitchFamily="34" charset="-120"/>
              </a:rPr>
              <a:t>Regulations have influenced industry practices. Companies have responded to public concerns. </a:t>
            </a:r>
          </a:p>
          <a:p>
            <a:pPr marL="0" indent="0">
              <a:lnSpc>
                <a:spcPts val="2650"/>
              </a:lnSpc>
              <a:buNone/>
            </a:pPr>
            <a:r>
              <a:rPr lang="en-US" sz="2400" dirty="0">
                <a:solidFill>
                  <a:srgbClr val="D6E5EF"/>
                </a:solidFill>
                <a:latin typeface="Roboto" pitchFamily="34" charset="0"/>
                <a:ea typeface="Roboto" pitchFamily="34" charset="-122"/>
                <a:cs typeface="Roboto" pitchFamily="34" charset="-120"/>
              </a:rPr>
              <a:t>There is more pressure for safe formulas.</a:t>
            </a:r>
            <a:endParaRPr lang="en-US" sz="2400" dirty="0"/>
          </a:p>
        </p:txBody>
      </p:sp>
      <p:pic>
        <p:nvPicPr>
          <p:cNvPr id="5" name="Image 1" descr="preencoded.png"/>
          <p:cNvPicPr>
            <a:picLocks noChangeAspect="1"/>
          </p:cNvPicPr>
          <p:nvPr/>
        </p:nvPicPr>
        <p:blipFill>
          <a:blip r:embed="rId4"/>
          <a:stretch>
            <a:fillRect/>
          </a:stretch>
        </p:blipFill>
        <p:spPr>
          <a:xfrm>
            <a:off x="742236" y="4962049"/>
            <a:ext cx="4381976" cy="848320"/>
          </a:xfrm>
          <a:prstGeom prst="rect">
            <a:avLst/>
          </a:prstGeom>
        </p:spPr>
      </p:pic>
      <p:sp>
        <p:nvSpPr>
          <p:cNvPr id="6" name="Text 2"/>
          <p:cNvSpPr/>
          <p:nvPr/>
        </p:nvSpPr>
        <p:spPr>
          <a:xfrm>
            <a:off x="954286" y="6128504"/>
            <a:ext cx="2651165" cy="331351"/>
          </a:xfrm>
          <a:prstGeom prst="rect">
            <a:avLst/>
          </a:prstGeom>
          <a:noFill/>
          <a:ln/>
        </p:spPr>
        <p:txBody>
          <a:bodyPr wrap="none" lIns="0" tIns="0" rIns="0" bIns="0" rtlCol="0" anchor="t"/>
          <a:lstStyle/>
          <a:p>
            <a:pPr marL="0" indent="0" algn="l">
              <a:lnSpc>
                <a:spcPts val="2600"/>
              </a:lnSpc>
              <a:buNone/>
            </a:pPr>
            <a:r>
              <a:rPr lang="en-US" sz="2400" dirty="0">
                <a:solidFill>
                  <a:srgbClr val="D6E5EF"/>
                </a:solidFill>
                <a:latin typeface="Roboto Slab" pitchFamily="34" charset="0"/>
                <a:ea typeface="Roboto Slab" pitchFamily="34" charset="-122"/>
                <a:cs typeface="Roboto Slab" pitchFamily="34" charset="-120"/>
              </a:rPr>
              <a:t>Legislation</a:t>
            </a:r>
            <a:endParaRPr lang="en-US" sz="2050" dirty="0"/>
          </a:p>
        </p:txBody>
      </p:sp>
      <p:sp>
        <p:nvSpPr>
          <p:cNvPr id="7" name="Text 3"/>
          <p:cNvSpPr/>
          <p:nvPr/>
        </p:nvSpPr>
        <p:spPr>
          <a:xfrm>
            <a:off x="954286" y="6587014"/>
            <a:ext cx="3957876" cy="339209"/>
          </a:xfrm>
          <a:prstGeom prst="rect">
            <a:avLst/>
          </a:prstGeom>
          <a:noFill/>
          <a:ln/>
        </p:spPr>
        <p:txBody>
          <a:bodyPr wrap="none" lIns="0" tIns="0" rIns="0" bIns="0" rtlCol="0" anchor="t"/>
          <a:lstStyle/>
          <a:p>
            <a:pPr marL="0" indent="0" algn="l">
              <a:lnSpc>
                <a:spcPts val="2650"/>
              </a:lnSpc>
              <a:buNone/>
            </a:pPr>
            <a:r>
              <a:rPr lang="en-US" dirty="0">
                <a:solidFill>
                  <a:srgbClr val="D6E5EF"/>
                </a:solidFill>
                <a:latin typeface="Roboto" pitchFamily="34" charset="0"/>
                <a:ea typeface="Roboto" pitchFamily="34" charset="-122"/>
                <a:cs typeface="Roboto" pitchFamily="34" charset="-120"/>
              </a:rPr>
              <a:t>California</a:t>
            </a:r>
            <a:r>
              <a:rPr lang="en-US" sz="1650" dirty="0">
                <a:solidFill>
                  <a:srgbClr val="D6E5EF"/>
                </a:solidFill>
                <a:latin typeface="Roboto" pitchFamily="34" charset="0"/>
                <a:ea typeface="Roboto" pitchFamily="34" charset="-122"/>
                <a:cs typeface="Roboto" pitchFamily="34" charset="-120"/>
              </a:rPr>
              <a:t> laws restrict certain chemicals.</a:t>
            </a:r>
            <a:endParaRPr lang="en-US" sz="1650" dirty="0"/>
          </a:p>
        </p:txBody>
      </p:sp>
      <p:pic>
        <p:nvPicPr>
          <p:cNvPr id="8" name="Image 2" descr="preencoded.png"/>
          <p:cNvPicPr>
            <a:picLocks noChangeAspect="1"/>
          </p:cNvPicPr>
          <p:nvPr/>
        </p:nvPicPr>
        <p:blipFill>
          <a:blip r:embed="rId5"/>
          <a:stretch>
            <a:fillRect/>
          </a:stretch>
        </p:blipFill>
        <p:spPr>
          <a:xfrm>
            <a:off x="5124212" y="4962049"/>
            <a:ext cx="4381976" cy="848320"/>
          </a:xfrm>
          <a:prstGeom prst="rect">
            <a:avLst/>
          </a:prstGeom>
        </p:spPr>
      </p:pic>
      <p:sp>
        <p:nvSpPr>
          <p:cNvPr id="9" name="Text 4"/>
          <p:cNvSpPr/>
          <p:nvPr/>
        </p:nvSpPr>
        <p:spPr>
          <a:xfrm>
            <a:off x="5336262" y="6128504"/>
            <a:ext cx="2651165" cy="331351"/>
          </a:xfrm>
          <a:prstGeom prst="rect">
            <a:avLst/>
          </a:prstGeom>
          <a:noFill/>
          <a:ln/>
        </p:spPr>
        <p:txBody>
          <a:bodyPr wrap="none" lIns="0" tIns="0" rIns="0" bIns="0" rtlCol="0" anchor="t"/>
          <a:lstStyle/>
          <a:p>
            <a:pPr marL="0" indent="0" algn="l">
              <a:lnSpc>
                <a:spcPts val="2600"/>
              </a:lnSpc>
              <a:buNone/>
            </a:pPr>
            <a:r>
              <a:rPr lang="en-US" sz="2400" dirty="0">
                <a:solidFill>
                  <a:srgbClr val="D6E5EF"/>
                </a:solidFill>
                <a:latin typeface="Roboto Slab" pitchFamily="34" charset="0"/>
                <a:ea typeface="Roboto Slab" pitchFamily="34" charset="-122"/>
                <a:cs typeface="Roboto Slab" pitchFamily="34" charset="-120"/>
              </a:rPr>
              <a:t>Reformulation</a:t>
            </a:r>
            <a:endParaRPr lang="en-US" sz="2050" dirty="0"/>
          </a:p>
        </p:txBody>
      </p:sp>
      <p:sp>
        <p:nvSpPr>
          <p:cNvPr id="10" name="Text 5"/>
          <p:cNvSpPr/>
          <p:nvPr/>
        </p:nvSpPr>
        <p:spPr>
          <a:xfrm>
            <a:off x="5336262" y="6587014"/>
            <a:ext cx="3957876" cy="678418"/>
          </a:xfrm>
          <a:prstGeom prst="rect">
            <a:avLst/>
          </a:prstGeom>
          <a:noFill/>
          <a:ln/>
        </p:spPr>
        <p:txBody>
          <a:bodyPr wrap="square" lIns="0" tIns="0" rIns="0" bIns="0" rtlCol="0" anchor="t"/>
          <a:lstStyle/>
          <a:p>
            <a:pPr marL="0" indent="0">
              <a:lnSpc>
                <a:spcPts val="2650"/>
              </a:lnSpc>
              <a:buNone/>
            </a:pPr>
            <a:r>
              <a:rPr lang="en-US" dirty="0">
                <a:solidFill>
                  <a:srgbClr val="D6E5EF"/>
                </a:solidFill>
                <a:latin typeface="Roboto" pitchFamily="34" charset="0"/>
                <a:ea typeface="Roboto" pitchFamily="34" charset="-122"/>
                <a:cs typeface="Roboto" pitchFamily="34" charset="-120"/>
              </a:rPr>
              <a:t>Companies reformulate products. They remove harmful substances.</a:t>
            </a:r>
            <a:endParaRPr lang="en-US" dirty="0"/>
          </a:p>
        </p:txBody>
      </p:sp>
      <p:pic>
        <p:nvPicPr>
          <p:cNvPr id="11" name="Image 3" descr="preencoded.png"/>
          <p:cNvPicPr>
            <a:picLocks noChangeAspect="1"/>
          </p:cNvPicPr>
          <p:nvPr/>
        </p:nvPicPr>
        <p:blipFill>
          <a:blip r:embed="rId6"/>
          <a:stretch>
            <a:fillRect/>
          </a:stretch>
        </p:blipFill>
        <p:spPr>
          <a:xfrm>
            <a:off x="9506188" y="4962049"/>
            <a:ext cx="4381976" cy="848320"/>
          </a:xfrm>
          <a:prstGeom prst="rect">
            <a:avLst/>
          </a:prstGeom>
        </p:spPr>
      </p:pic>
      <p:sp>
        <p:nvSpPr>
          <p:cNvPr id="12" name="Text 6"/>
          <p:cNvSpPr/>
          <p:nvPr/>
        </p:nvSpPr>
        <p:spPr>
          <a:xfrm>
            <a:off x="9718238" y="6128504"/>
            <a:ext cx="2651165" cy="331351"/>
          </a:xfrm>
          <a:prstGeom prst="rect">
            <a:avLst/>
          </a:prstGeom>
          <a:noFill/>
          <a:ln/>
        </p:spPr>
        <p:txBody>
          <a:bodyPr wrap="none" lIns="0" tIns="0" rIns="0" bIns="0" rtlCol="0" anchor="t"/>
          <a:lstStyle/>
          <a:p>
            <a:pPr marL="0" indent="0" algn="l">
              <a:lnSpc>
                <a:spcPts val="2600"/>
              </a:lnSpc>
              <a:buNone/>
            </a:pPr>
            <a:r>
              <a:rPr lang="en-US" sz="2400" dirty="0">
                <a:solidFill>
                  <a:srgbClr val="D6E5EF"/>
                </a:solidFill>
                <a:latin typeface="Roboto Slab" pitchFamily="34" charset="0"/>
                <a:ea typeface="Roboto Slab" pitchFamily="34" charset="-122"/>
                <a:cs typeface="Roboto Slab" pitchFamily="34" charset="-120"/>
              </a:rPr>
              <a:t>Transparency</a:t>
            </a:r>
            <a:endParaRPr lang="en-US" sz="2050" dirty="0"/>
          </a:p>
        </p:txBody>
      </p:sp>
      <p:sp>
        <p:nvSpPr>
          <p:cNvPr id="13" name="Text 7"/>
          <p:cNvSpPr/>
          <p:nvPr/>
        </p:nvSpPr>
        <p:spPr>
          <a:xfrm>
            <a:off x="9718238" y="6587014"/>
            <a:ext cx="3957876" cy="678418"/>
          </a:xfrm>
          <a:prstGeom prst="rect">
            <a:avLst/>
          </a:prstGeom>
          <a:noFill/>
          <a:ln/>
        </p:spPr>
        <p:txBody>
          <a:bodyPr wrap="square" lIns="0" tIns="0" rIns="0" bIns="0" rtlCol="0" anchor="t"/>
          <a:lstStyle/>
          <a:p>
            <a:pPr marL="0" indent="0" algn="l">
              <a:lnSpc>
                <a:spcPts val="2650"/>
              </a:lnSpc>
              <a:buNone/>
            </a:pPr>
            <a:r>
              <a:rPr lang="en-US" dirty="0">
                <a:solidFill>
                  <a:srgbClr val="D6E5EF"/>
                </a:solidFill>
                <a:latin typeface="Roboto" pitchFamily="34" charset="0"/>
                <a:ea typeface="Roboto" pitchFamily="34" charset="-122"/>
                <a:cs typeface="Roboto" pitchFamily="34" charset="-120"/>
              </a:rPr>
              <a:t>Increased transparency in ingredient listing</a:t>
            </a:r>
            <a:r>
              <a:rPr lang="en-US" sz="1650" dirty="0">
                <a:solidFill>
                  <a:srgbClr val="D6E5EF"/>
                </a:solidFill>
                <a:latin typeface="Roboto" pitchFamily="34" charset="0"/>
                <a:ea typeface="Roboto" pitchFamily="34" charset="-122"/>
                <a:cs typeface="Roboto" pitchFamily="34" charset="-120"/>
              </a:rPr>
              <a:t>.</a:t>
            </a:r>
            <a:endParaRPr lang="en-US" sz="16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4359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Public Health Implications and Future Research Needs</a:t>
            </a:r>
            <a:endParaRPr lang="en-US" sz="4450" dirty="0"/>
          </a:p>
        </p:txBody>
      </p:sp>
      <p:sp>
        <p:nvSpPr>
          <p:cNvPr id="4" name="Text 1"/>
          <p:cNvSpPr/>
          <p:nvPr/>
        </p:nvSpPr>
        <p:spPr>
          <a:xfrm>
            <a:off x="6280190" y="2803341"/>
            <a:ext cx="7556421" cy="725805"/>
          </a:xfrm>
          <a:prstGeom prst="rect">
            <a:avLst/>
          </a:prstGeom>
          <a:noFill/>
          <a:ln/>
        </p:spPr>
        <p:txBody>
          <a:bodyPr wrap="square" lIns="0" tIns="0" rIns="0" bIns="0" rtlCol="0" anchor="t"/>
          <a:lstStyle/>
          <a:p>
            <a:pPr marL="0" indent="0">
              <a:lnSpc>
                <a:spcPts val="2850"/>
              </a:lnSpc>
              <a:buNone/>
            </a:pPr>
            <a:r>
              <a:rPr lang="en-US" sz="2400" dirty="0">
                <a:solidFill>
                  <a:srgbClr val="D6E5EF"/>
                </a:solidFill>
                <a:latin typeface="Roboto" pitchFamily="34" charset="0"/>
                <a:ea typeface="Roboto" pitchFamily="34" charset="-122"/>
                <a:cs typeface="Roboto" pitchFamily="34" charset="-120"/>
              </a:rPr>
              <a:t>Chemical exposure links to health effects are emerging. Further research is needed to assess long-term risks.</a:t>
            </a:r>
            <a:endParaRPr lang="en-US" sz="2400" dirty="0"/>
          </a:p>
        </p:txBody>
      </p:sp>
      <p:sp>
        <p:nvSpPr>
          <p:cNvPr id="5" name="Shape 2"/>
          <p:cNvSpPr/>
          <p:nvPr/>
        </p:nvSpPr>
        <p:spPr>
          <a:xfrm>
            <a:off x="6280190" y="3882271"/>
            <a:ext cx="3664863" cy="1669852"/>
          </a:xfrm>
          <a:prstGeom prst="roundRect">
            <a:avLst>
              <a:gd name="adj" fmla="val 2038"/>
            </a:avLst>
          </a:prstGeom>
          <a:solidFill>
            <a:srgbClr val="3F4652"/>
          </a:solidFill>
          <a:ln/>
        </p:spPr>
        <p:txBody>
          <a:bodyPr/>
          <a:lstStyle/>
          <a:p>
            <a:endParaRPr lang="en-BH" sz="2400"/>
          </a:p>
        </p:txBody>
      </p:sp>
      <p:sp>
        <p:nvSpPr>
          <p:cNvPr id="6" name="Text 3"/>
          <p:cNvSpPr/>
          <p:nvPr/>
        </p:nvSpPr>
        <p:spPr>
          <a:xfrm>
            <a:off x="6507004" y="4109085"/>
            <a:ext cx="2835235" cy="354330"/>
          </a:xfrm>
          <a:prstGeom prst="rect">
            <a:avLst/>
          </a:prstGeom>
          <a:noFill/>
          <a:ln/>
        </p:spPr>
        <p:txBody>
          <a:bodyPr wrap="none" lIns="0" tIns="0" rIns="0" bIns="0" rtlCol="0" anchor="t"/>
          <a:lstStyle/>
          <a:p>
            <a:pPr marL="0" indent="0">
              <a:lnSpc>
                <a:spcPts val="2750"/>
              </a:lnSpc>
              <a:buNone/>
            </a:pPr>
            <a:r>
              <a:rPr lang="en-US" sz="2800" dirty="0">
                <a:solidFill>
                  <a:srgbClr val="D6E5EF"/>
                </a:solidFill>
                <a:latin typeface="Roboto Slab" pitchFamily="34" charset="0"/>
                <a:ea typeface="Roboto Slab" pitchFamily="34" charset="-122"/>
                <a:cs typeface="Roboto Slab" pitchFamily="34" charset="-120"/>
              </a:rPr>
              <a:t>Cancer Risks</a:t>
            </a:r>
            <a:endParaRPr lang="en-US" sz="2800" dirty="0"/>
          </a:p>
        </p:txBody>
      </p:sp>
      <p:sp>
        <p:nvSpPr>
          <p:cNvPr id="7" name="Text 4"/>
          <p:cNvSpPr/>
          <p:nvPr/>
        </p:nvSpPr>
        <p:spPr>
          <a:xfrm>
            <a:off x="6507004" y="4599503"/>
            <a:ext cx="3211235" cy="725805"/>
          </a:xfrm>
          <a:prstGeom prst="rect">
            <a:avLst/>
          </a:prstGeom>
          <a:noFill/>
          <a:ln/>
        </p:spPr>
        <p:txBody>
          <a:bodyPr wrap="square" lIns="0" tIns="0" rIns="0" bIns="0" rtlCol="0" anchor="t"/>
          <a:lstStyle/>
          <a:p>
            <a:pPr marL="0" indent="0">
              <a:lnSpc>
                <a:spcPts val="2850"/>
              </a:lnSpc>
              <a:buNone/>
            </a:pPr>
            <a:r>
              <a:rPr lang="en-US" sz="2000" dirty="0">
                <a:solidFill>
                  <a:srgbClr val="D6E5EF"/>
                </a:solidFill>
                <a:latin typeface="Roboto" pitchFamily="34" charset="0"/>
                <a:ea typeface="Roboto" pitchFamily="34" charset="-122"/>
                <a:cs typeface="Roboto" pitchFamily="34" charset="-120"/>
              </a:rPr>
              <a:t>Some chemicals may increase cancer risk.</a:t>
            </a:r>
            <a:endParaRPr lang="en-US" sz="2000" dirty="0"/>
          </a:p>
        </p:txBody>
      </p:sp>
      <p:sp>
        <p:nvSpPr>
          <p:cNvPr id="8" name="Shape 5"/>
          <p:cNvSpPr/>
          <p:nvPr/>
        </p:nvSpPr>
        <p:spPr>
          <a:xfrm>
            <a:off x="10171867" y="3882271"/>
            <a:ext cx="3664863" cy="1669852"/>
          </a:xfrm>
          <a:prstGeom prst="roundRect">
            <a:avLst>
              <a:gd name="adj" fmla="val 2038"/>
            </a:avLst>
          </a:prstGeom>
          <a:solidFill>
            <a:srgbClr val="3F4652"/>
          </a:solidFill>
          <a:ln/>
        </p:spPr>
        <p:txBody>
          <a:bodyPr/>
          <a:lstStyle/>
          <a:p>
            <a:endParaRPr lang="en-BH" sz="2400"/>
          </a:p>
        </p:txBody>
      </p:sp>
      <p:sp>
        <p:nvSpPr>
          <p:cNvPr id="9" name="Text 6"/>
          <p:cNvSpPr/>
          <p:nvPr/>
        </p:nvSpPr>
        <p:spPr>
          <a:xfrm>
            <a:off x="10322479" y="4109085"/>
            <a:ext cx="2835235" cy="354330"/>
          </a:xfrm>
          <a:prstGeom prst="rect">
            <a:avLst/>
          </a:prstGeom>
          <a:noFill/>
          <a:ln/>
        </p:spPr>
        <p:txBody>
          <a:bodyPr wrap="none" lIns="0" tIns="0" rIns="0" bIns="0" rtlCol="0" anchor="t"/>
          <a:lstStyle/>
          <a:p>
            <a:pPr marL="0" indent="0">
              <a:lnSpc>
                <a:spcPts val="2750"/>
              </a:lnSpc>
              <a:buNone/>
            </a:pPr>
            <a:r>
              <a:rPr lang="en-US" sz="2800" dirty="0">
                <a:solidFill>
                  <a:srgbClr val="D6E5EF"/>
                </a:solidFill>
                <a:latin typeface="Roboto Slab" pitchFamily="34" charset="0"/>
                <a:ea typeface="Roboto Slab" pitchFamily="34" charset="-122"/>
                <a:cs typeface="Roboto Slab" pitchFamily="34" charset="-120"/>
              </a:rPr>
              <a:t>Reproductive Health</a:t>
            </a:r>
            <a:endParaRPr lang="en-US" sz="2800" dirty="0"/>
          </a:p>
        </p:txBody>
      </p:sp>
      <p:sp>
        <p:nvSpPr>
          <p:cNvPr id="10" name="Text 7"/>
          <p:cNvSpPr/>
          <p:nvPr/>
        </p:nvSpPr>
        <p:spPr>
          <a:xfrm>
            <a:off x="10398681" y="4599503"/>
            <a:ext cx="3211235" cy="725805"/>
          </a:xfrm>
          <a:prstGeom prst="rect">
            <a:avLst/>
          </a:prstGeom>
          <a:noFill/>
          <a:ln/>
        </p:spPr>
        <p:txBody>
          <a:bodyPr wrap="square" lIns="0" tIns="0" rIns="0" bIns="0" rtlCol="0" anchor="t"/>
          <a:lstStyle/>
          <a:p>
            <a:pPr marL="0" indent="0">
              <a:lnSpc>
                <a:spcPts val="2850"/>
              </a:lnSpc>
              <a:buNone/>
            </a:pPr>
            <a:r>
              <a:rPr lang="en-US" sz="2000" dirty="0">
                <a:solidFill>
                  <a:srgbClr val="D6E5EF"/>
                </a:solidFill>
                <a:latin typeface="Roboto" pitchFamily="34" charset="0"/>
                <a:ea typeface="Roboto" pitchFamily="34" charset="-122"/>
                <a:cs typeface="Roboto" pitchFamily="34" charset="-120"/>
              </a:rPr>
              <a:t>Endocrine disruptors affect reproduction.</a:t>
            </a:r>
            <a:endParaRPr lang="en-US" sz="2000" dirty="0"/>
          </a:p>
        </p:txBody>
      </p:sp>
      <p:sp>
        <p:nvSpPr>
          <p:cNvPr id="11" name="Shape 8"/>
          <p:cNvSpPr/>
          <p:nvPr/>
        </p:nvSpPr>
        <p:spPr>
          <a:xfrm>
            <a:off x="6280190" y="5778937"/>
            <a:ext cx="7556421" cy="1306949"/>
          </a:xfrm>
          <a:prstGeom prst="roundRect">
            <a:avLst>
              <a:gd name="adj" fmla="val 2603"/>
            </a:avLst>
          </a:prstGeom>
          <a:solidFill>
            <a:srgbClr val="3F4652"/>
          </a:solidFill>
          <a:ln/>
        </p:spPr>
        <p:txBody>
          <a:bodyPr/>
          <a:lstStyle/>
          <a:p>
            <a:endParaRPr lang="en-BH" sz="2400"/>
          </a:p>
        </p:txBody>
      </p:sp>
      <p:sp>
        <p:nvSpPr>
          <p:cNvPr id="12" name="Text 9"/>
          <p:cNvSpPr/>
          <p:nvPr/>
        </p:nvSpPr>
        <p:spPr>
          <a:xfrm>
            <a:off x="6507004" y="6005751"/>
            <a:ext cx="2985968" cy="354330"/>
          </a:xfrm>
          <a:prstGeom prst="rect">
            <a:avLst/>
          </a:prstGeom>
          <a:noFill/>
          <a:ln/>
        </p:spPr>
        <p:txBody>
          <a:bodyPr wrap="none" lIns="0" tIns="0" rIns="0" bIns="0" rtlCol="0" anchor="t"/>
          <a:lstStyle/>
          <a:p>
            <a:pPr marL="0" indent="0">
              <a:lnSpc>
                <a:spcPts val="2750"/>
              </a:lnSpc>
              <a:buNone/>
            </a:pPr>
            <a:r>
              <a:rPr lang="en-US" sz="2800" dirty="0">
                <a:solidFill>
                  <a:srgbClr val="D6E5EF"/>
                </a:solidFill>
                <a:latin typeface="Roboto Slab" pitchFamily="34" charset="0"/>
                <a:ea typeface="Roboto Slab" pitchFamily="34" charset="-122"/>
                <a:cs typeface="Roboto Slab" pitchFamily="34" charset="-120"/>
              </a:rPr>
              <a:t>Developmental Effects</a:t>
            </a:r>
            <a:endParaRPr lang="en-US" sz="2800" dirty="0"/>
          </a:p>
        </p:txBody>
      </p:sp>
      <p:sp>
        <p:nvSpPr>
          <p:cNvPr id="13" name="Text 10"/>
          <p:cNvSpPr/>
          <p:nvPr/>
        </p:nvSpPr>
        <p:spPr>
          <a:xfrm>
            <a:off x="6507004" y="6496169"/>
            <a:ext cx="7102793" cy="362903"/>
          </a:xfrm>
          <a:prstGeom prst="rect">
            <a:avLst/>
          </a:prstGeom>
          <a:noFill/>
          <a:ln/>
        </p:spPr>
        <p:txBody>
          <a:bodyPr wrap="none" lIns="0" tIns="0" rIns="0" bIns="0" rtlCol="0" anchor="t"/>
          <a:lstStyle/>
          <a:p>
            <a:pPr marL="0" indent="0">
              <a:lnSpc>
                <a:spcPts val="2850"/>
              </a:lnSpc>
              <a:buNone/>
            </a:pPr>
            <a:r>
              <a:rPr lang="en-US" sz="2000" dirty="0">
                <a:solidFill>
                  <a:srgbClr val="D6E5EF"/>
                </a:solidFill>
                <a:latin typeface="Roboto" pitchFamily="34" charset="0"/>
                <a:ea typeface="Roboto" pitchFamily="34" charset="-122"/>
                <a:cs typeface="Roboto" pitchFamily="34" charset="-120"/>
              </a:rPr>
              <a:t>Chemicals impact child development.</a:t>
            </a:r>
            <a:endParaRPr 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4023" y="592455"/>
            <a:ext cx="13122354" cy="1346597"/>
          </a:xfrm>
          <a:prstGeom prst="rect">
            <a:avLst/>
          </a:prstGeom>
          <a:noFill/>
          <a:ln/>
        </p:spPr>
        <p:txBody>
          <a:bodyPr wrap="square" lIns="0" tIns="0" rIns="0" bIns="0" rtlCol="0" anchor="t"/>
          <a:lstStyle/>
          <a:p>
            <a:pPr marL="0" indent="0">
              <a:lnSpc>
                <a:spcPts val="5300"/>
              </a:lnSpc>
              <a:buNone/>
            </a:pPr>
            <a:r>
              <a:rPr lang="en-US" sz="4400" dirty="0">
                <a:solidFill>
                  <a:srgbClr val="76B9FF"/>
                </a:solidFill>
                <a:latin typeface="Roboto Slab" pitchFamily="34" charset="0"/>
                <a:ea typeface="Roboto Slab" pitchFamily="34" charset="-122"/>
                <a:cs typeface="Roboto Slab" pitchFamily="34" charset="-120"/>
              </a:rPr>
              <a:t>Summary: Protecting Consumers from Harmful Cosmetic Chemicals</a:t>
            </a:r>
            <a:endParaRPr lang="en-US" sz="4400" dirty="0"/>
          </a:p>
        </p:txBody>
      </p:sp>
      <p:sp>
        <p:nvSpPr>
          <p:cNvPr id="3" name="Text 1"/>
          <p:cNvSpPr/>
          <p:nvPr/>
        </p:nvSpPr>
        <p:spPr>
          <a:xfrm>
            <a:off x="754023" y="2369939"/>
            <a:ext cx="13122354" cy="689610"/>
          </a:xfrm>
          <a:prstGeom prst="rect">
            <a:avLst/>
          </a:prstGeom>
          <a:noFill/>
          <a:ln/>
        </p:spPr>
        <p:txBody>
          <a:bodyPr wrap="square" lIns="0" tIns="0" rIns="0" bIns="0" rtlCol="0" anchor="t"/>
          <a:lstStyle/>
          <a:p>
            <a:pPr marL="0" indent="0">
              <a:lnSpc>
                <a:spcPts val="2700"/>
              </a:lnSpc>
              <a:buNone/>
            </a:pPr>
            <a:r>
              <a:rPr lang="en-US" sz="2800" dirty="0">
                <a:solidFill>
                  <a:srgbClr val="D6E5EF"/>
                </a:solidFill>
                <a:latin typeface="Roboto" pitchFamily="34" charset="0"/>
                <a:ea typeface="Roboto" pitchFamily="34" charset="-122"/>
                <a:cs typeface="Roboto" pitchFamily="34" charset="-120"/>
              </a:rPr>
              <a:t>Protecting consumers from harm requires collective action. Consumers must be informed. Industry needs to be proactive. Regulatory bodies must be vigilant.</a:t>
            </a:r>
            <a:endParaRPr lang="en-US" sz="2800" dirty="0"/>
          </a:p>
        </p:txBody>
      </p:sp>
      <p:sp>
        <p:nvSpPr>
          <p:cNvPr id="4" name="Text 2"/>
          <p:cNvSpPr/>
          <p:nvPr/>
        </p:nvSpPr>
        <p:spPr>
          <a:xfrm>
            <a:off x="2009775" y="5314831"/>
            <a:ext cx="2693194" cy="336590"/>
          </a:xfrm>
          <a:prstGeom prst="rect">
            <a:avLst/>
          </a:prstGeom>
          <a:noFill/>
          <a:ln/>
        </p:spPr>
        <p:txBody>
          <a:bodyPr wrap="none" lIns="0" tIns="0" rIns="0" bIns="0" rtlCol="0" anchor="t"/>
          <a:lstStyle/>
          <a:p>
            <a:pPr marL="0" indent="0" algn="r">
              <a:lnSpc>
                <a:spcPts val="2650"/>
              </a:lnSpc>
              <a:buNone/>
            </a:pPr>
            <a:r>
              <a:rPr lang="en-US" sz="2400" dirty="0">
                <a:solidFill>
                  <a:srgbClr val="D6E5EF"/>
                </a:solidFill>
                <a:latin typeface="Roboto Slab" pitchFamily="34" charset="0"/>
                <a:ea typeface="Roboto Slab" pitchFamily="34" charset="-122"/>
                <a:cs typeface="Roboto Slab" pitchFamily="34" charset="-120"/>
              </a:rPr>
              <a:t>Informed Consumers</a:t>
            </a:r>
            <a:endParaRPr lang="en-US" sz="2400" dirty="0"/>
          </a:p>
        </p:txBody>
      </p:sp>
      <p:pic>
        <p:nvPicPr>
          <p:cNvPr id="5" name="Image 0" descr="preencoded.png"/>
          <p:cNvPicPr>
            <a:picLocks noChangeAspect="1"/>
          </p:cNvPicPr>
          <p:nvPr/>
        </p:nvPicPr>
        <p:blipFill>
          <a:blip r:embed="rId3"/>
          <a:stretch>
            <a:fillRect/>
          </a:stretch>
        </p:blipFill>
        <p:spPr>
          <a:xfrm>
            <a:off x="5133856" y="3301841"/>
            <a:ext cx="4362569" cy="4362569"/>
          </a:xfrm>
          <a:prstGeom prst="rect">
            <a:avLst/>
          </a:prstGeom>
        </p:spPr>
      </p:pic>
      <p:sp>
        <p:nvSpPr>
          <p:cNvPr id="6" name="Text 3"/>
          <p:cNvSpPr/>
          <p:nvPr/>
        </p:nvSpPr>
        <p:spPr>
          <a:xfrm>
            <a:off x="5755481" y="5005030"/>
            <a:ext cx="110966" cy="430887"/>
          </a:xfrm>
          <a:prstGeom prst="rect">
            <a:avLst/>
          </a:prstGeom>
          <a:noFill/>
          <a:ln/>
        </p:spPr>
        <p:txBody>
          <a:bodyPr wrap="none" lIns="0" tIns="0" rIns="0" bIns="0" rtlCol="0" anchor="t"/>
          <a:lstStyle/>
          <a:p>
            <a:pPr marL="0" indent="0">
              <a:lnSpc>
                <a:spcPts val="3350"/>
              </a:lnSpc>
              <a:buNone/>
            </a:pPr>
            <a:r>
              <a:rPr lang="en-US" sz="2100" dirty="0">
                <a:solidFill>
                  <a:srgbClr val="D6E5EF"/>
                </a:solidFill>
                <a:latin typeface="Roboto Slab" pitchFamily="34" charset="0"/>
                <a:ea typeface="Roboto Slab" pitchFamily="34" charset="-122"/>
                <a:cs typeface="Roboto Slab" pitchFamily="34" charset="-120"/>
              </a:rPr>
              <a:t>1</a:t>
            </a:r>
            <a:endParaRPr lang="en-US" sz="2100" dirty="0"/>
          </a:p>
        </p:txBody>
      </p:sp>
      <p:sp>
        <p:nvSpPr>
          <p:cNvPr id="7" name="Text 4"/>
          <p:cNvSpPr/>
          <p:nvPr/>
        </p:nvSpPr>
        <p:spPr>
          <a:xfrm>
            <a:off x="9819561" y="4143375"/>
            <a:ext cx="2693194" cy="336590"/>
          </a:xfrm>
          <a:prstGeom prst="rect">
            <a:avLst/>
          </a:prstGeom>
          <a:noFill/>
          <a:ln/>
        </p:spPr>
        <p:txBody>
          <a:bodyPr wrap="none" lIns="0" tIns="0" rIns="0" bIns="0" rtlCol="0" anchor="t"/>
          <a:lstStyle/>
          <a:p>
            <a:pPr marL="0" indent="0" algn="l">
              <a:lnSpc>
                <a:spcPts val="2650"/>
              </a:lnSpc>
              <a:buNone/>
            </a:pPr>
            <a:r>
              <a:rPr lang="en-US" sz="2400" dirty="0">
                <a:solidFill>
                  <a:srgbClr val="D6E5EF"/>
                </a:solidFill>
                <a:latin typeface="Roboto Slab" pitchFamily="34" charset="0"/>
                <a:ea typeface="Roboto Slab" pitchFamily="34" charset="-122"/>
                <a:cs typeface="Roboto Slab" pitchFamily="34" charset="-120"/>
              </a:rPr>
              <a:t>Proactive Industry</a:t>
            </a:r>
            <a:endParaRPr lang="en-US" sz="2400" dirty="0"/>
          </a:p>
        </p:txBody>
      </p:sp>
      <p:pic>
        <p:nvPicPr>
          <p:cNvPr id="8" name="Image 1" descr="preencoded.png"/>
          <p:cNvPicPr>
            <a:picLocks noChangeAspect="1"/>
          </p:cNvPicPr>
          <p:nvPr/>
        </p:nvPicPr>
        <p:blipFill>
          <a:blip r:embed="rId4"/>
          <a:stretch>
            <a:fillRect/>
          </a:stretch>
        </p:blipFill>
        <p:spPr>
          <a:xfrm>
            <a:off x="5133856" y="3301841"/>
            <a:ext cx="4362569" cy="4362569"/>
          </a:xfrm>
          <a:prstGeom prst="rect">
            <a:avLst/>
          </a:prstGeom>
        </p:spPr>
      </p:pic>
      <p:sp>
        <p:nvSpPr>
          <p:cNvPr id="9" name="Text 5"/>
          <p:cNvSpPr/>
          <p:nvPr/>
        </p:nvSpPr>
        <p:spPr>
          <a:xfrm>
            <a:off x="8220075" y="4096226"/>
            <a:ext cx="148709" cy="430887"/>
          </a:xfrm>
          <a:prstGeom prst="rect">
            <a:avLst/>
          </a:prstGeom>
          <a:noFill/>
          <a:ln/>
        </p:spPr>
        <p:txBody>
          <a:bodyPr wrap="none" lIns="0" tIns="0" rIns="0" bIns="0" rtlCol="0" anchor="t"/>
          <a:lstStyle/>
          <a:p>
            <a:pPr marL="0" indent="0">
              <a:lnSpc>
                <a:spcPts val="3350"/>
              </a:lnSpc>
              <a:buNone/>
            </a:pPr>
            <a:r>
              <a:rPr lang="en-US" sz="2100" dirty="0">
                <a:solidFill>
                  <a:srgbClr val="D6E5EF"/>
                </a:solidFill>
                <a:latin typeface="Roboto Slab" pitchFamily="34" charset="0"/>
                <a:ea typeface="Roboto Slab" pitchFamily="34" charset="-122"/>
                <a:cs typeface="Roboto Slab" pitchFamily="34" charset="-120"/>
              </a:rPr>
              <a:t>2</a:t>
            </a:r>
            <a:endParaRPr lang="en-US" sz="2100" dirty="0"/>
          </a:p>
        </p:txBody>
      </p:sp>
      <p:sp>
        <p:nvSpPr>
          <p:cNvPr id="10" name="Text 6"/>
          <p:cNvSpPr/>
          <p:nvPr/>
        </p:nvSpPr>
        <p:spPr>
          <a:xfrm>
            <a:off x="9819561" y="6486168"/>
            <a:ext cx="2693194" cy="336590"/>
          </a:xfrm>
          <a:prstGeom prst="rect">
            <a:avLst/>
          </a:prstGeom>
          <a:noFill/>
          <a:ln/>
        </p:spPr>
        <p:txBody>
          <a:bodyPr wrap="none" lIns="0" tIns="0" rIns="0" bIns="0" rtlCol="0" anchor="t"/>
          <a:lstStyle/>
          <a:p>
            <a:pPr marL="0" indent="0" algn="l">
              <a:lnSpc>
                <a:spcPts val="2650"/>
              </a:lnSpc>
              <a:buNone/>
            </a:pPr>
            <a:r>
              <a:rPr lang="en-US" sz="2400" dirty="0">
                <a:solidFill>
                  <a:srgbClr val="D6E5EF"/>
                </a:solidFill>
                <a:latin typeface="Roboto Slab" pitchFamily="34" charset="0"/>
                <a:ea typeface="Roboto Slab" pitchFamily="34" charset="-122"/>
                <a:cs typeface="Roboto Slab" pitchFamily="34" charset="-120"/>
              </a:rPr>
              <a:t>Vigilant Regulation</a:t>
            </a:r>
            <a:endParaRPr lang="en-US" sz="2400" dirty="0"/>
          </a:p>
        </p:txBody>
      </p:sp>
      <p:pic>
        <p:nvPicPr>
          <p:cNvPr id="11" name="Image 2" descr="preencoded.png"/>
          <p:cNvPicPr>
            <a:picLocks noChangeAspect="1"/>
          </p:cNvPicPr>
          <p:nvPr/>
        </p:nvPicPr>
        <p:blipFill>
          <a:blip r:embed="rId5"/>
          <a:stretch>
            <a:fillRect/>
          </a:stretch>
        </p:blipFill>
        <p:spPr>
          <a:xfrm>
            <a:off x="5133856" y="3301841"/>
            <a:ext cx="4362569" cy="4362569"/>
          </a:xfrm>
          <a:prstGeom prst="rect">
            <a:avLst/>
          </a:prstGeom>
        </p:spPr>
      </p:pic>
      <p:sp>
        <p:nvSpPr>
          <p:cNvPr id="12" name="Text 7"/>
          <p:cNvSpPr/>
          <p:nvPr/>
        </p:nvSpPr>
        <p:spPr>
          <a:xfrm>
            <a:off x="7767042" y="6701433"/>
            <a:ext cx="145494" cy="430887"/>
          </a:xfrm>
          <a:prstGeom prst="rect">
            <a:avLst/>
          </a:prstGeom>
          <a:noFill/>
          <a:ln/>
        </p:spPr>
        <p:txBody>
          <a:bodyPr wrap="none" lIns="0" tIns="0" rIns="0" bIns="0" rtlCol="0" anchor="t"/>
          <a:lstStyle/>
          <a:p>
            <a:pPr marL="0" indent="0">
              <a:lnSpc>
                <a:spcPts val="3350"/>
              </a:lnSpc>
              <a:buNone/>
            </a:pPr>
            <a:r>
              <a:rPr lang="en-US" sz="2100" dirty="0">
                <a:solidFill>
                  <a:srgbClr val="D6E5EF"/>
                </a:solidFill>
                <a:latin typeface="Roboto Slab" pitchFamily="34" charset="0"/>
                <a:ea typeface="Roboto Slab" pitchFamily="34" charset="-122"/>
                <a:cs typeface="Roboto Slab" pitchFamily="34" charset="-120"/>
              </a:rPr>
              <a:t>3</a:t>
            </a:r>
            <a:endParaRPr lang="en-US" sz="21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2267F9-5514-64AD-7179-1CA8D7A8DBDA}"/>
              </a:ext>
            </a:extLst>
          </p:cNvPr>
          <p:cNvSpPr txBox="1"/>
          <p:nvPr/>
        </p:nvSpPr>
        <p:spPr>
          <a:xfrm>
            <a:off x="2841171" y="3006804"/>
            <a:ext cx="8948057" cy="2215991"/>
          </a:xfrm>
          <a:prstGeom prst="rect">
            <a:avLst/>
          </a:prstGeom>
          <a:noFill/>
        </p:spPr>
        <p:txBody>
          <a:bodyPr wrap="square" rtlCol="0">
            <a:spAutoFit/>
          </a:bodyPr>
          <a:lstStyle/>
          <a:p>
            <a:pPr algn="ctr"/>
            <a:r>
              <a:rPr lang="en-US" sz="13800" b="1" dirty="0">
                <a:solidFill>
                  <a:schemeClr val="bg1"/>
                </a:solidFill>
              </a:rPr>
              <a:t>Thank you</a:t>
            </a:r>
          </a:p>
        </p:txBody>
      </p:sp>
    </p:spTree>
    <p:extLst>
      <p:ext uri="{BB962C8B-B14F-4D97-AF65-F5344CB8AC3E}">
        <p14:creationId xmlns:p14="http://schemas.microsoft.com/office/powerpoint/2010/main" val="2991364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52497"/>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CDPH's Safe Cosmetics Program: Overview and Goals</a:t>
            </a:r>
            <a:endParaRPr lang="en-US" sz="4450" dirty="0"/>
          </a:p>
        </p:txBody>
      </p:sp>
      <p:sp>
        <p:nvSpPr>
          <p:cNvPr id="3" name="Text 1"/>
          <p:cNvSpPr/>
          <p:nvPr/>
        </p:nvSpPr>
        <p:spPr>
          <a:xfrm>
            <a:off x="793790" y="2703938"/>
            <a:ext cx="13042821" cy="1182259"/>
          </a:xfrm>
          <a:prstGeom prst="rect">
            <a:avLst/>
          </a:prstGeom>
          <a:noFill/>
          <a:ln/>
        </p:spPr>
        <p:txBody>
          <a:bodyPr wrap="square" lIns="0" tIns="0" rIns="0" bIns="0" rtlCol="0" anchor="t"/>
          <a:lstStyle/>
          <a:p>
            <a:pPr marL="0" indent="0">
              <a:lnSpc>
                <a:spcPts val="2850"/>
              </a:lnSpc>
              <a:buNone/>
            </a:pPr>
            <a:r>
              <a:rPr lang="en-US" sz="2400" dirty="0">
                <a:solidFill>
                  <a:srgbClr val="D6E5EF"/>
                </a:solidFill>
                <a:latin typeface="Roboto" pitchFamily="34" charset="0"/>
                <a:ea typeface="Roboto" pitchFamily="34" charset="-122"/>
                <a:cs typeface="Roboto" pitchFamily="34" charset="-120"/>
              </a:rPr>
              <a:t>The Safe Cosmetics Program was started by the CDPH. It aims to monitor and regulate cosmetic ingredients. The goal is to minimize health risks by making such information available to consumers.</a:t>
            </a:r>
            <a:endParaRPr lang="en-US" sz="2400" dirty="0"/>
          </a:p>
        </p:txBody>
      </p:sp>
      <p:sp>
        <p:nvSpPr>
          <p:cNvPr id="4" name="Text 2"/>
          <p:cNvSpPr/>
          <p:nvPr/>
        </p:nvSpPr>
        <p:spPr>
          <a:xfrm>
            <a:off x="793790" y="4379800"/>
            <a:ext cx="2835235" cy="354330"/>
          </a:xfrm>
          <a:prstGeom prst="rect">
            <a:avLst/>
          </a:prstGeom>
          <a:noFill/>
          <a:ln/>
        </p:spPr>
        <p:txBody>
          <a:bodyPr wrap="none" lIns="0" tIns="0" rIns="0" bIns="0" rtlCol="0" anchor="t"/>
          <a:lstStyle/>
          <a:p>
            <a:pPr marL="0" indent="0">
              <a:lnSpc>
                <a:spcPts val="2750"/>
              </a:lnSpc>
              <a:buNone/>
            </a:pPr>
            <a:r>
              <a:rPr lang="en-US" sz="2800" dirty="0">
                <a:solidFill>
                  <a:srgbClr val="76B9FF"/>
                </a:solidFill>
                <a:latin typeface="Roboto Slab" pitchFamily="34" charset="0"/>
                <a:ea typeface="Roboto Slab" pitchFamily="34" charset="-122"/>
                <a:cs typeface="Roboto Slab" pitchFamily="34" charset="-120"/>
              </a:rPr>
              <a:t>Monitoring</a:t>
            </a:r>
            <a:endParaRPr lang="en-US" sz="2800" dirty="0"/>
          </a:p>
        </p:txBody>
      </p:sp>
      <p:sp>
        <p:nvSpPr>
          <p:cNvPr id="5" name="Text 3"/>
          <p:cNvSpPr/>
          <p:nvPr/>
        </p:nvSpPr>
        <p:spPr>
          <a:xfrm>
            <a:off x="793790" y="4960944"/>
            <a:ext cx="3978116" cy="1088708"/>
          </a:xfrm>
          <a:prstGeom prst="rect">
            <a:avLst/>
          </a:prstGeom>
          <a:noFill/>
          <a:ln/>
        </p:spPr>
        <p:txBody>
          <a:bodyPr wrap="square" lIns="0" tIns="0" rIns="0" bIns="0" rtlCol="0" anchor="t"/>
          <a:lstStyle/>
          <a:p>
            <a:pPr marL="0" indent="0">
              <a:lnSpc>
                <a:spcPts val="2850"/>
              </a:lnSpc>
              <a:buNone/>
            </a:pPr>
            <a:r>
              <a:rPr lang="en-US" sz="2000" dirty="0">
                <a:solidFill>
                  <a:srgbClr val="D6E5EF"/>
                </a:solidFill>
                <a:latin typeface="Roboto" pitchFamily="34" charset="0"/>
                <a:ea typeface="Roboto" pitchFamily="34" charset="-122"/>
                <a:cs typeface="Roboto" pitchFamily="34" charset="-120"/>
              </a:rPr>
              <a:t>Continuous monitoring of cosmetic products. Focus on identifying potentially harmful chemicals.</a:t>
            </a:r>
            <a:endParaRPr lang="en-US" sz="2000" dirty="0"/>
          </a:p>
        </p:txBody>
      </p:sp>
      <p:sp>
        <p:nvSpPr>
          <p:cNvPr id="6" name="Text 4"/>
          <p:cNvSpPr/>
          <p:nvPr/>
        </p:nvSpPr>
        <p:spPr>
          <a:xfrm>
            <a:off x="5332928" y="4379800"/>
            <a:ext cx="2835235" cy="354330"/>
          </a:xfrm>
          <a:prstGeom prst="rect">
            <a:avLst/>
          </a:prstGeom>
          <a:noFill/>
          <a:ln/>
        </p:spPr>
        <p:txBody>
          <a:bodyPr wrap="none" lIns="0" tIns="0" rIns="0" bIns="0" rtlCol="0" anchor="t"/>
          <a:lstStyle/>
          <a:p>
            <a:pPr marL="0" indent="0">
              <a:lnSpc>
                <a:spcPts val="2750"/>
              </a:lnSpc>
              <a:buNone/>
            </a:pPr>
            <a:r>
              <a:rPr lang="en-US" sz="2800" dirty="0">
                <a:solidFill>
                  <a:srgbClr val="76B9FF"/>
                </a:solidFill>
                <a:latin typeface="Roboto Slab" pitchFamily="34" charset="0"/>
                <a:ea typeface="Roboto Slab" pitchFamily="34" charset="-122"/>
                <a:cs typeface="Roboto Slab" pitchFamily="34" charset="-120"/>
              </a:rPr>
              <a:t>Regulation</a:t>
            </a:r>
            <a:endParaRPr lang="en-US" sz="2800" dirty="0"/>
          </a:p>
        </p:txBody>
      </p:sp>
      <p:sp>
        <p:nvSpPr>
          <p:cNvPr id="7" name="Text 5"/>
          <p:cNvSpPr/>
          <p:nvPr/>
        </p:nvSpPr>
        <p:spPr>
          <a:xfrm>
            <a:off x="5332928" y="4960944"/>
            <a:ext cx="3978116" cy="1088708"/>
          </a:xfrm>
          <a:prstGeom prst="rect">
            <a:avLst/>
          </a:prstGeom>
          <a:noFill/>
          <a:ln/>
        </p:spPr>
        <p:txBody>
          <a:bodyPr wrap="square" lIns="0" tIns="0" rIns="0" bIns="0" rtlCol="0" anchor="t"/>
          <a:lstStyle/>
          <a:p>
            <a:pPr marL="0" indent="0">
              <a:lnSpc>
                <a:spcPts val="2850"/>
              </a:lnSpc>
              <a:buNone/>
            </a:pPr>
            <a:r>
              <a:rPr lang="en-US" sz="2000" dirty="0">
                <a:solidFill>
                  <a:srgbClr val="D6E5EF"/>
                </a:solidFill>
                <a:latin typeface="Roboto" pitchFamily="34" charset="0"/>
                <a:ea typeface="Roboto" pitchFamily="34" charset="-122"/>
                <a:cs typeface="Roboto" pitchFamily="34" charset="-120"/>
              </a:rPr>
              <a:t>Developing and enforcing regulations. Regulations limit the use of unsafe chemicals in cosmetics.</a:t>
            </a:r>
            <a:endParaRPr lang="en-US" sz="2000" dirty="0"/>
          </a:p>
        </p:txBody>
      </p:sp>
      <p:sp>
        <p:nvSpPr>
          <p:cNvPr id="8" name="Text 6"/>
          <p:cNvSpPr/>
          <p:nvPr/>
        </p:nvSpPr>
        <p:spPr>
          <a:xfrm>
            <a:off x="9872067" y="4379800"/>
            <a:ext cx="2835235" cy="354330"/>
          </a:xfrm>
          <a:prstGeom prst="rect">
            <a:avLst/>
          </a:prstGeom>
          <a:noFill/>
          <a:ln/>
        </p:spPr>
        <p:txBody>
          <a:bodyPr wrap="none" lIns="0" tIns="0" rIns="0" bIns="0" rtlCol="0" anchor="t"/>
          <a:lstStyle/>
          <a:p>
            <a:pPr marL="0" indent="0">
              <a:lnSpc>
                <a:spcPts val="2750"/>
              </a:lnSpc>
              <a:buNone/>
            </a:pPr>
            <a:r>
              <a:rPr lang="en-US" sz="2800" dirty="0">
                <a:solidFill>
                  <a:srgbClr val="76B9FF"/>
                </a:solidFill>
                <a:latin typeface="Roboto Slab" pitchFamily="34" charset="0"/>
                <a:ea typeface="Roboto Slab" pitchFamily="34" charset="-122"/>
                <a:cs typeface="Roboto Slab" pitchFamily="34" charset="-120"/>
              </a:rPr>
              <a:t>Education</a:t>
            </a:r>
            <a:endParaRPr lang="en-US" sz="2800" dirty="0"/>
          </a:p>
        </p:txBody>
      </p:sp>
      <p:sp>
        <p:nvSpPr>
          <p:cNvPr id="9" name="Text 7"/>
          <p:cNvSpPr/>
          <p:nvPr/>
        </p:nvSpPr>
        <p:spPr>
          <a:xfrm>
            <a:off x="9872067" y="4960944"/>
            <a:ext cx="3978116" cy="1088708"/>
          </a:xfrm>
          <a:prstGeom prst="rect">
            <a:avLst/>
          </a:prstGeom>
          <a:noFill/>
          <a:ln/>
        </p:spPr>
        <p:txBody>
          <a:bodyPr wrap="square" lIns="0" tIns="0" rIns="0" bIns="0" rtlCol="0" anchor="t"/>
          <a:lstStyle/>
          <a:p>
            <a:pPr marL="0" indent="0">
              <a:lnSpc>
                <a:spcPts val="2850"/>
              </a:lnSpc>
              <a:buNone/>
            </a:pPr>
            <a:r>
              <a:rPr lang="en-US" sz="2000" dirty="0">
                <a:solidFill>
                  <a:srgbClr val="D6E5EF"/>
                </a:solidFill>
                <a:latin typeface="Roboto" pitchFamily="34" charset="0"/>
                <a:ea typeface="Roboto" pitchFamily="34" charset="-122"/>
                <a:cs typeface="Roboto" pitchFamily="34" charset="-120"/>
              </a:rPr>
              <a:t>Educating the public about safe cosmetic choices. Promoting transparency in the cosmetic industry.</a:t>
            </a:r>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23615"/>
            <a:ext cx="7556421" cy="1417558"/>
          </a:xfrm>
          <a:prstGeom prst="rect">
            <a:avLst/>
          </a:prstGeom>
          <a:noFill/>
          <a:ln/>
        </p:spPr>
        <p:txBody>
          <a:bodyPr wrap="square" lIns="0" tIns="0" rIns="0" bIns="0" rtlCol="0" anchor="t"/>
          <a:lstStyle/>
          <a:p>
            <a:pPr marL="0" indent="0" algn="ctr">
              <a:lnSpc>
                <a:spcPts val="5550"/>
              </a:lnSpc>
              <a:buNone/>
            </a:pPr>
            <a:r>
              <a:rPr lang="en-US" sz="4800" dirty="0">
                <a:solidFill>
                  <a:srgbClr val="76B9FF"/>
                </a:solidFill>
                <a:latin typeface="Roboto Slab" pitchFamily="34" charset="0"/>
                <a:ea typeface="Roboto Slab" pitchFamily="34" charset="-122"/>
                <a:cs typeface="Roboto Slab" pitchFamily="34" charset="-120"/>
              </a:rPr>
              <a:t>Key Chemicals of Concern Identified by CDPH</a:t>
            </a:r>
            <a:endParaRPr lang="en-US" sz="4800" dirty="0"/>
          </a:p>
        </p:txBody>
      </p:sp>
      <p:sp>
        <p:nvSpPr>
          <p:cNvPr id="4" name="Text 1"/>
          <p:cNvSpPr/>
          <p:nvPr/>
        </p:nvSpPr>
        <p:spPr>
          <a:xfrm>
            <a:off x="793790" y="2272476"/>
            <a:ext cx="7556421" cy="725805"/>
          </a:xfrm>
          <a:prstGeom prst="rect">
            <a:avLst/>
          </a:prstGeom>
          <a:noFill/>
          <a:ln/>
        </p:spPr>
        <p:txBody>
          <a:bodyPr wrap="square" lIns="0" tIns="0" rIns="0" bIns="0" rtlCol="0" anchor="t"/>
          <a:lstStyle/>
          <a:p>
            <a:pPr marL="0" indent="0">
              <a:lnSpc>
                <a:spcPts val="2850"/>
              </a:lnSpc>
              <a:buNone/>
            </a:pPr>
            <a:r>
              <a:rPr lang="en-US" sz="2400" dirty="0">
                <a:solidFill>
                  <a:srgbClr val="D6E5EF"/>
                </a:solidFill>
                <a:latin typeface="Roboto" pitchFamily="34" charset="0"/>
                <a:ea typeface="Roboto" pitchFamily="34" charset="-122"/>
                <a:cs typeface="Roboto" pitchFamily="34" charset="-120"/>
              </a:rPr>
              <a:t>CDPH has flagged several chemicals as concerning. These are commonly found in cosmetic products.</a:t>
            </a:r>
            <a:endParaRPr lang="en-US" sz="2400" dirty="0"/>
          </a:p>
        </p:txBody>
      </p:sp>
      <p:sp>
        <p:nvSpPr>
          <p:cNvPr id="5" name="Shape 2"/>
          <p:cNvSpPr/>
          <p:nvPr/>
        </p:nvSpPr>
        <p:spPr>
          <a:xfrm>
            <a:off x="608732" y="3530355"/>
            <a:ext cx="510302" cy="510302"/>
          </a:xfrm>
          <a:prstGeom prst="roundRect">
            <a:avLst>
              <a:gd name="adj" fmla="val 6667"/>
            </a:avLst>
          </a:prstGeom>
          <a:solidFill>
            <a:srgbClr val="3F4652"/>
          </a:solidFill>
          <a:ln/>
        </p:spPr>
        <p:txBody>
          <a:bodyPr/>
          <a:lstStyle/>
          <a:p>
            <a:endParaRPr lang="en-BH"/>
          </a:p>
        </p:txBody>
      </p:sp>
      <p:sp>
        <p:nvSpPr>
          <p:cNvPr id="6" name="Text 3"/>
          <p:cNvSpPr/>
          <p:nvPr/>
        </p:nvSpPr>
        <p:spPr>
          <a:xfrm>
            <a:off x="793755" y="3615366"/>
            <a:ext cx="140256" cy="340281"/>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Roboto Slab" pitchFamily="34" charset="0"/>
                <a:ea typeface="Roboto Slab" pitchFamily="34" charset="-122"/>
                <a:cs typeface="Roboto Slab" pitchFamily="34" charset="-120"/>
              </a:rPr>
              <a:t>1</a:t>
            </a:r>
            <a:endParaRPr lang="en-US" sz="2650" dirty="0"/>
          </a:p>
        </p:txBody>
      </p:sp>
      <p:sp>
        <p:nvSpPr>
          <p:cNvPr id="7" name="Text 4"/>
          <p:cNvSpPr/>
          <p:nvPr/>
        </p:nvSpPr>
        <p:spPr>
          <a:xfrm>
            <a:off x="1345848" y="3530355"/>
            <a:ext cx="2835235" cy="354330"/>
          </a:xfrm>
          <a:prstGeom prst="rect">
            <a:avLst/>
          </a:prstGeom>
          <a:noFill/>
          <a:ln/>
        </p:spPr>
        <p:txBody>
          <a:bodyPr wrap="none" lIns="0" tIns="0" rIns="0" bIns="0" rtlCol="0" anchor="t"/>
          <a:lstStyle/>
          <a:p>
            <a:pPr marL="0" indent="0">
              <a:lnSpc>
                <a:spcPts val="2750"/>
              </a:lnSpc>
              <a:buNone/>
            </a:pPr>
            <a:r>
              <a:rPr lang="en-US" sz="2400" dirty="0">
                <a:solidFill>
                  <a:srgbClr val="D6E5EF"/>
                </a:solidFill>
                <a:latin typeface="Roboto Slab" pitchFamily="34" charset="0"/>
                <a:ea typeface="Roboto Slab" pitchFamily="34" charset="-122"/>
                <a:cs typeface="Roboto Slab" pitchFamily="34" charset="-120"/>
              </a:rPr>
              <a:t>Titanium dioxide</a:t>
            </a:r>
            <a:endParaRPr lang="en-US" sz="2400" dirty="0"/>
          </a:p>
        </p:txBody>
      </p:sp>
      <p:sp>
        <p:nvSpPr>
          <p:cNvPr id="8" name="Text 5"/>
          <p:cNvSpPr/>
          <p:nvPr/>
        </p:nvSpPr>
        <p:spPr>
          <a:xfrm>
            <a:off x="1280535" y="4020774"/>
            <a:ext cx="3503652" cy="1126910"/>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 Commonly found in cosmetics.</a:t>
            </a:r>
          </a:p>
          <a:p>
            <a:pPr marL="0" indent="0">
              <a:lnSpc>
                <a:spcPts val="2850"/>
              </a:lnSpc>
              <a:buNone/>
            </a:pPr>
            <a:r>
              <a:rPr lang="en-US" sz="1750" dirty="0">
                <a:solidFill>
                  <a:srgbClr val="D6E5EF"/>
                </a:solidFill>
                <a:latin typeface="Roboto" pitchFamily="34" charset="0"/>
                <a:ea typeface="Roboto" pitchFamily="34" charset="-122"/>
                <a:cs typeface="Roboto" pitchFamily="34" charset="-120"/>
              </a:rPr>
              <a:t>- Inhalation risks and carcinogenic effects.</a:t>
            </a:r>
            <a:endParaRPr lang="en-US" sz="1750" dirty="0"/>
          </a:p>
        </p:txBody>
      </p:sp>
      <p:sp>
        <p:nvSpPr>
          <p:cNvPr id="9" name="Shape 6"/>
          <p:cNvSpPr/>
          <p:nvPr/>
        </p:nvSpPr>
        <p:spPr>
          <a:xfrm>
            <a:off x="4837870" y="3530355"/>
            <a:ext cx="510302" cy="510302"/>
          </a:xfrm>
          <a:prstGeom prst="roundRect">
            <a:avLst>
              <a:gd name="adj" fmla="val 6667"/>
            </a:avLst>
          </a:prstGeom>
          <a:solidFill>
            <a:srgbClr val="3F4652"/>
          </a:solidFill>
          <a:ln/>
        </p:spPr>
        <p:txBody>
          <a:bodyPr/>
          <a:lstStyle/>
          <a:p>
            <a:endParaRPr lang="en-BH"/>
          </a:p>
        </p:txBody>
      </p:sp>
      <p:sp>
        <p:nvSpPr>
          <p:cNvPr id="10" name="Text 7"/>
          <p:cNvSpPr/>
          <p:nvPr/>
        </p:nvSpPr>
        <p:spPr>
          <a:xfrm>
            <a:off x="4999080" y="3615366"/>
            <a:ext cx="187881" cy="340281"/>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Roboto Slab" pitchFamily="34" charset="0"/>
                <a:ea typeface="Roboto Slab" pitchFamily="34" charset="-122"/>
                <a:cs typeface="Roboto Slab" pitchFamily="34" charset="-120"/>
              </a:rPr>
              <a:t>2</a:t>
            </a:r>
            <a:endParaRPr lang="en-US" sz="2650" dirty="0"/>
          </a:p>
        </p:txBody>
      </p:sp>
      <p:sp>
        <p:nvSpPr>
          <p:cNvPr id="11" name="Text 8"/>
          <p:cNvSpPr/>
          <p:nvPr/>
        </p:nvSpPr>
        <p:spPr>
          <a:xfrm>
            <a:off x="5520556" y="3530355"/>
            <a:ext cx="2835235" cy="354330"/>
          </a:xfrm>
          <a:prstGeom prst="rect">
            <a:avLst/>
          </a:prstGeom>
          <a:noFill/>
          <a:ln/>
        </p:spPr>
        <p:txBody>
          <a:bodyPr wrap="none" lIns="0" tIns="0" rIns="0" bIns="0" rtlCol="0" anchor="t"/>
          <a:lstStyle/>
          <a:p>
            <a:pPr marL="0" indent="0">
              <a:lnSpc>
                <a:spcPts val="2750"/>
              </a:lnSpc>
              <a:buNone/>
            </a:pPr>
            <a:r>
              <a:rPr lang="en-US" sz="2400" dirty="0">
                <a:solidFill>
                  <a:srgbClr val="D6E5EF"/>
                </a:solidFill>
                <a:latin typeface="Roboto Slab" pitchFamily="34" charset="0"/>
                <a:ea typeface="Roboto Slab" pitchFamily="34" charset="-122"/>
                <a:cs typeface="Roboto Slab" pitchFamily="34" charset="-120"/>
              </a:rPr>
              <a:t>Carbon Black</a:t>
            </a:r>
            <a:endParaRPr lang="en-US" sz="2400" dirty="0"/>
          </a:p>
        </p:txBody>
      </p:sp>
      <p:sp>
        <p:nvSpPr>
          <p:cNvPr id="12" name="Text 9"/>
          <p:cNvSpPr/>
          <p:nvPr/>
        </p:nvSpPr>
        <p:spPr>
          <a:xfrm>
            <a:off x="5520556" y="4020774"/>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Potential toxicity and carcinogenic </a:t>
            </a:r>
            <a:endParaRPr lang="en-US" sz="1750" dirty="0"/>
          </a:p>
        </p:txBody>
      </p:sp>
      <p:sp>
        <p:nvSpPr>
          <p:cNvPr id="13" name="Shape 10"/>
          <p:cNvSpPr/>
          <p:nvPr/>
        </p:nvSpPr>
        <p:spPr>
          <a:xfrm>
            <a:off x="793790" y="6034088"/>
            <a:ext cx="510302" cy="510302"/>
          </a:xfrm>
          <a:prstGeom prst="roundRect">
            <a:avLst>
              <a:gd name="adj" fmla="val 6667"/>
            </a:avLst>
          </a:prstGeom>
          <a:solidFill>
            <a:srgbClr val="3F4652"/>
          </a:solidFill>
          <a:ln/>
        </p:spPr>
        <p:txBody>
          <a:bodyPr/>
          <a:lstStyle/>
          <a:p>
            <a:endParaRPr lang="en-BH"/>
          </a:p>
        </p:txBody>
      </p:sp>
      <p:sp>
        <p:nvSpPr>
          <p:cNvPr id="14" name="Text 11"/>
          <p:cNvSpPr/>
          <p:nvPr/>
        </p:nvSpPr>
        <p:spPr>
          <a:xfrm>
            <a:off x="957024" y="6119098"/>
            <a:ext cx="183713" cy="340281"/>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Roboto Slab" pitchFamily="34" charset="0"/>
                <a:ea typeface="Roboto Slab" pitchFamily="34" charset="-122"/>
                <a:cs typeface="Roboto Slab" pitchFamily="34" charset="-120"/>
              </a:rPr>
              <a:t>3</a:t>
            </a:r>
            <a:endParaRPr lang="en-US" sz="2650" dirty="0"/>
          </a:p>
        </p:txBody>
      </p:sp>
      <p:sp>
        <p:nvSpPr>
          <p:cNvPr id="15" name="Text 12"/>
          <p:cNvSpPr/>
          <p:nvPr/>
        </p:nvSpPr>
        <p:spPr>
          <a:xfrm>
            <a:off x="1530906" y="6034088"/>
            <a:ext cx="2835235" cy="354330"/>
          </a:xfrm>
          <a:prstGeom prst="rect">
            <a:avLst/>
          </a:prstGeom>
          <a:noFill/>
          <a:ln/>
        </p:spPr>
        <p:txBody>
          <a:bodyPr wrap="none" lIns="0" tIns="0" rIns="0" bIns="0" rtlCol="0" anchor="t"/>
          <a:lstStyle/>
          <a:p>
            <a:pPr marL="0" indent="0">
              <a:lnSpc>
                <a:spcPts val="2750"/>
              </a:lnSpc>
              <a:buNone/>
            </a:pPr>
            <a:r>
              <a:rPr lang="en-US" sz="2400" dirty="0">
                <a:solidFill>
                  <a:srgbClr val="D6E5EF"/>
                </a:solidFill>
                <a:latin typeface="Roboto Slab" pitchFamily="34" charset="0"/>
                <a:ea typeface="Roboto Slab" pitchFamily="34" charset="-122"/>
                <a:cs typeface="Roboto Slab" pitchFamily="34" charset="-120"/>
              </a:rPr>
              <a:t>Retinol Esters</a:t>
            </a:r>
            <a:endParaRPr lang="en-US" sz="2400" dirty="0"/>
          </a:p>
        </p:txBody>
      </p:sp>
      <p:sp>
        <p:nvSpPr>
          <p:cNvPr id="16" name="Text 13"/>
          <p:cNvSpPr/>
          <p:nvPr/>
        </p:nvSpPr>
        <p:spPr>
          <a:xfrm>
            <a:off x="1530906" y="6524506"/>
            <a:ext cx="6819305" cy="725805"/>
          </a:xfrm>
          <a:prstGeom prst="rect">
            <a:avLst/>
          </a:prstGeom>
          <a:noFill/>
          <a:ln/>
        </p:spPr>
        <p:txBody>
          <a:bodyPr wrap="non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 Widely used in Anti-aging treatments. </a:t>
            </a:r>
          </a:p>
          <a:p>
            <a:pPr marL="0" indent="0">
              <a:lnSpc>
                <a:spcPts val="2850"/>
              </a:lnSpc>
              <a:buNone/>
            </a:pPr>
            <a:r>
              <a:rPr lang="en-US" sz="1750" dirty="0">
                <a:solidFill>
                  <a:srgbClr val="D6E5EF"/>
                </a:solidFill>
                <a:latin typeface="Roboto" pitchFamily="34" charset="0"/>
                <a:ea typeface="Roboto" pitchFamily="34" charset="-122"/>
                <a:cs typeface="Roboto" pitchFamily="34" charset="-120"/>
              </a:rPr>
              <a:t>- Causes skin sensitivity and pregnancy toxicity concerns .</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557125"/>
            <a:ext cx="7556421" cy="2126337"/>
          </a:xfrm>
          <a:prstGeom prst="rect">
            <a:avLst/>
          </a:prstGeom>
          <a:noFill/>
          <a:ln/>
        </p:spPr>
        <p:txBody>
          <a:bodyPr wrap="square" lIns="0" tIns="0" rIns="0" bIns="0" rtlCol="0" anchor="t"/>
          <a:lstStyle/>
          <a:p>
            <a:pPr marL="0" indent="0" algn="ctr">
              <a:lnSpc>
                <a:spcPts val="5550"/>
              </a:lnSpc>
              <a:buNone/>
            </a:pPr>
            <a:r>
              <a:rPr lang="en-US" sz="4450" dirty="0">
                <a:solidFill>
                  <a:srgbClr val="76B9FF"/>
                </a:solidFill>
                <a:latin typeface="Roboto Slab" pitchFamily="34" charset="0"/>
                <a:ea typeface="Roboto Slab" pitchFamily="34" charset="-122"/>
                <a:cs typeface="Roboto Slab" pitchFamily="34" charset="-120"/>
              </a:rPr>
              <a:t>Demographic Disparities in Cosmetic Chemical Exposure</a:t>
            </a:r>
            <a:endParaRPr lang="en-US" sz="4450" dirty="0"/>
          </a:p>
        </p:txBody>
      </p:sp>
      <p:sp>
        <p:nvSpPr>
          <p:cNvPr id="4" name="Text 1"/>
          <p:cNvSpPr/>
          <p:nvPr/>
        </p:nvSpPr>
        <p:spPr>
          <a:xfrm>
            <a:off x="6360200" y="2920500"/>
            <a:ext cx="7556421" cy="725805"/>
          </a:xfrm>
          <a:prstGeom prst="rect">
            <a:avLst/>
          </a:prstGeom>
          <a:noFill/>
          <a:ln/>
        </p:spPr>
        <p:txBody>
          <a:bodyPr wrap="square" lIns="0" tIns="0" rIns="0" bIns="0" rtlCol="0" anchor="t"/>
          <a:lstStyle/>
          <a:p>
            <a:pPr marL="0" indent="0">
              <a:lnSpc>
                <a:spcPts val="2850"/>
              </a:lnSpc>
              <a:buNone/>
            </a:pPr>
            <a:r>
              <a:rPr lang="en-US" sz="2000" dirty="0">
                <a:solidFill>
                  <a:srgbClr val="D6E5EF"/>
                </a:solidFill>
                <a:latin typeface="Roboto" pitchFamily="34" charset="0"/>
                <a:ea typeface="Roboto" pitchFamily="34" charset="-122"/>
                <a:cs typeface="Roboto" pitchFamily="34" charset="-120"/>
              </a:rPr>
              <a:t>Certain demographics face higher chemical exposure. These disparities often correlate with product use.</a:t>
            </a:r>
            <a:endParaRPr lang="en-US" sz="2000" dirty="0"/>
          </a:p>
        </p:txBody>
      </p:sp>
      <p:sp>
        <p:nvSpPr>
          <p:cNvPr id="6" name="Text 2"/>
          <p:cNvSpPr/>
          <p:nvPr/>
        </p:nvSpPr>
        <p:spPr>
          <a:xfrm>
            <a:off x="6280190" y="5146715"/>
            <a:ext cx="2291953" cy="2177415"/>
          </a:xfrm>
          <a:prstGeom prst="rect">
            <a:avLst/>
          </a:prstGeom>
          <a:noFill/>
          <a:ln/>
        </p:spPr>
        <p:txBody>
          <a:bodyPr wrap="square" lIns="0" tIns="0" rIns="0" bIns="0" rtlCol="0" anchor="t"/>
          <a:lstStyle/>
          <a:p>
            <a:pPr marL="0" indent="0" algn="ctr">
              <a:lnSpc>
                <a:spcPts val="2850"/>
              </a:lnSpc>
              <a:buNone/>
            </a:pPr>
            <a:r>
              <a:rPr lang="en-US" dirty="0">
                <a:solidFill>
                  <a:srgbClr val="D6E5EF"/>
                </a:solidFill>
                <a:latin typeface="Roboto" pitchFamily="34" charset="0"/>
                <a:ea typeface="Roboto" pitchFamily="34" charset="-122"/>
                <a:cs typeface="Roboto" pitchFamily="34" charset="-120"/>
              </a:rPr>
              <a:t>Women use more cosmetic products than men. They thus experience higher overall exposure levels.</a:t>
            </a:r>
            <a:endParaRPr lang="en-US" dirty="0"/>
          </a:p>
        </p:txBody>
      </p:sp>
      <p:sp>
        <p:nvSpPr>
          <p:cNvPr id="8" name="Text 3"/>
          <p:cNvSpPr/>
          <p:nvPr/>
        </p:nvSpPr>
        <p:spPr>
          <a:xfrm>
            <a:off x="8912304" y="5146715"/>
            <a:ext cx="2292072" cy="1814513"/>
          </a:xfrm>
          <a:prstGeom prst="rect">
            <a:avLst/>
          </a:prstGeom>
          <a:noFill/>
          <a:ln/>
        </p:spPr>
        <p:txBody>
          <a:bodyPr wrap="square" lIns="0" tIns="0" rIns="0" bIns="0" rtlCol="0" anchor="t"/>
          <a:lstStyle/>
          <a:p>
            <a:pPr marL="0" indent="0" algn="ctr">
              <a:lnSpc>
                <a:spcPts val="2850"/>
              </a:lnSpc>
              <a:buNone/>
            </a:pPr>
            <a:r>
              <a:rPr lang="en-US" sz="1750" dirty="0">
                <a:solidFill>
                  <a:srgbClr val="D6E5EF"/>
                </a:solidFill>
                <a:latin typeface="Roboto" pitchFamily="34" charset="0"/>
                <a:ea typeface="Roboto" pitchFamily="34" charset="-122"/>
                <a:cs typeface="Roboto" pitchFamily="34" charset="-120"/>
              </a:rPr>
              <a:t>People working closely with cosmetics like skin care and nail salons workers  .</a:t>
            </a:r>
            <a:endParaRPr lang="en-US" sz="1750" dirty="0"/>
          </a:p>
        </p:txBody>
      </p:sp>
      <p:sp>
        <p:nvSpPr>
          <p:cNvPr id="10" name="Text 4"/>
          <p:cNvSpPr/>
          <p:nvPr/>
        </p:nvSpPr>
        <p:spPr>
          <a:xfrm>
            <a:off x="11544538" y="5146715"/>
            <a:ext cx="2291953" cy="2177415"/>
          </a:xfrm>
          <a:prstGeom prst="rect">
            <a:avLst/>
          </a:prstGeom>
          <a:noFill/>
          <a:ln/>
        </p:spPr>
        <p:txBody>
          <a:bodyPr wrap="square" lIns="0" tIns="0" rIns="0" bIns="0" rtlCol="0" anchor="t"/>
          <a:lstStyle/>
          <a:p>
            <a:pPr marL="0" indent="0" algn="ctr">
              <a:lnSpc>
                <a:spcPts val="2850"/>
              </a:lnSpc>
              <a:buNone/>
            </a:pPr>
            <a:r>
              <a:rPr lang="en-US" dirty="0">
                <a:solidFill>
                  <a:srgbClr val="D6E5EF"/>
                </a:solidFill>
                <a:latin typeface="Roboto" pitchFamily="34" charset="0"/>
                <a:ea typeface="Roboto" pitchFamily="34" charset="-122"/>
                <a:cs typeface="Roboto" pitchFamily="34" charset="-120"/>
              </a:rPr>
              <a:t>Workers in industrial settings.</a:t>
            </a:r>
            <a:endParaRPr lang="en-US" dirty="0"/>
          </a:p>
        </p:txBody>
      </p:sp>
      <p:pic>
        <p:nvPicPr>
          <p:cNvPr id="14" name="Graphic 13" descr="Female Profile outline">
            <a:extLst>
              <a:ext uri="{FF2B5EF4-FFF2-40B4-BE49-F238E27FC236}">
                <a16:creationId xmlns:a16="http://schemas.microsoft.com/office/drawing/2014/main" id="{C04C7688-0005-0075-97F1-D4C0121734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58000" y="4114800"/>
            <a:ext cx="914400" cy="914400"/>
          </a:xfrm>
          <a:prstGeom prst="rect">
            <a:avLst/>
          </a:prstGeom>
        </p:spPr>
      </p:pic>
      <p:pic>
        <p:nvPicPr>
          <p:cNvPr id="16" name="Graphic 15" descr="Salon with solid fill">
            <a:extLst>
              <a:ext uri="{FF2B5EF4-FFF2-40B4-BE49-F238E27FC236}">
                <a16:creationId xmlns:a16="http://schemas.microsoft.com/office/drawing/2014/main" id="{F310AF60-9279-7337-9177-A23305BC73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30812" y="4103880"/>
            <a:ext cx="914400" cy="914400"/>
          </a:xfrm>
          <a:prstGeom prst="rect">
            <a:avLst/>
          </a:prstGeom>
        </p:spPr>
      </p:pic>
      <p:pic>
        <p:nvPicPr>
          <p:cNvPr id="18" name="Graphic 17" descr="Factory with solid fill">
            <a:extLst>
              <a:ext uri="{FF2B5EF4-FFF2-40B4-BE49-F238E27FC236}">
                <a16:creationId xmlns:a16="http://schemas.microsoft.com/office/drawing/2014/main" id="{2679CFE4-514F-0031-1C76-57B3192C43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218430" y="4124611"/>
            <a:ext cx="914400" cy="914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75D105-AB4B-4A29-7EA6-99F0903DB71C}"/>
              </a:ext>
            </a:extLst>
          </p:cNvPr>
          <p:cNvSpPr txBox="1"/>
          <p:nvPr/>
        </p:nvSpPr>
        <p:spPr>
          <a:xfrm>
            <a:off x="228600" y="238244"/>
            <a:ext cx="12778740" cy="600164"/>
          </a:xfrm>
          <a:prstGeom prst="rect">
            <a:avLst/>
          </a:prstGeom>
          <a:noFill/>
        </p:spPr>
        <p:txBody>
          <a:bodyPr wrap="square">
            <a:spAutoFit/>
          </a:bodyPr>
          <a:lstStyle/>
          <a:p>
            <a:pPr algn="l"/>
            <a:r>
              <a:rPr lang="en-US" sz="3300" dirty="0">
                <a:solidFill>
                  <a:srgbClr val="76B9FF"/>
                </a:solidFill>
                <a:latin typeface="Roboto Slab" pitchFamily="34" charset="0"/>
                <a:ea typeface="Roboto Slab" pitchFamily="34" charset="-122"/>
                <a:cs typeface="Roboto Slab" pitchFamily="34" charset="-120"/>
              </a:rPr>
              <a:t>Did the</a:t>
            </a:r>
            <a:r>
              <a:rPr lang="en-US" b="1" i="0" dirty="0">
                <a:effectLst/>
                <a:latin typeface="system-ui"/>
              </a:rPr>
              <a:t> </a:t>
            </a:r>
            <a:r>
              <a:rPr lang="en-US" sz="3300" dirty="0">
                <a:solidFill>
                  <a:srgbClr val="76B9FF"/>
                </a:solidFill>
                <a:latin typeface="Roboto Slab" pitchFamily="34" charset="0"/>
                <a:ea typeface="Roboto Slab" pitchFamily="34" charset="-122"/>
                <a:cs typeface="Roboto Slab" pitchFamily="34" charset="-120"/>
              </a:rPr>
              <a:t>chemicals report decreased over the years?</a:t>
            </a:r>
          </a:p>
        </p:txBody>
      </p:sp>
      <p:pic>
        <p:nvPicPr>
          <p:cNvPr id="5" name="Picture 4" descr="A graph of blue bars&#10;&#10;AI-generated content may be incorrect.">
            <a:extLst>
              <a:ext uri="{FF2B5EF4-FFF2-40B4-BE49-F238E27FC236}">
                <a16:creationId xmlns:a16="http://schemas.microsoft.com/office/drawing/2014/main" id="{1D24EB5F-5A31-911B-6BA0-D68B412672DF}"/>
              </a:ext>
            </a:extLst>
          </p:cNvPr>
          <p:cNvPicPr>
            <a:picLocks noChangeAspect="1"/>
          </p:cNvPicPr>
          <p:nvPr/>
        </p:nvPicPr>
        <p:blipFill>
          <a:blip r:embed="rId2"/>
          <a:srcRect l="7656" t="9921" r="11685" b="13084"/>
          <a:stretch/>
        </p:blipFill>
        <p:spPr>
          <a:xfrm>
            <a:off x="0" y="983672"/>
            <a:ext cx="14630400" cy="7245928"/>
          </a:xfrm>
          <a:prstGeom prst="rect">
            <a:avLst/>
          </a:prstGeom>
        </p:spPr>
      </p:pic>
    </p:spTree>
    <p:extLst>
      <p:ext uri="{BB962C8B-B14F-4D97-AF65-F5344CB8AC3E}">
        <p14:creationId xmlns:p14="http://schemas.microsoft.com/office/powerpoint/2010/main" val="81283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302448-AB77-826F-E684-B810D5CDFB9C}"/>
              </a:ext>
            </a:extLst>
          </p:cNvPr>
          <p:cNvSpPr txBox="1"/>
          <p:nvPr/>
        </p:nvSpPr>
        <p:spPr>
          <a:xfrm>
            <a:off x="182880" y="443984"/>
            <a:ext cx="14447520" cy="600164"/>
          </a:xfrm>
          <a:prstGeom prst="rect">
            <a:avLst/>
          </a:prstGeom>
          <a:noFill/>
        </p:spPr>
        <p:txBody>
          <a:bodyPr wrap="square">
            <a:spAutoFit/>
          </a:bodyPr>
          <a:lstStyle/>
          <a:p>
            <a:r>
              <a:rPr lang="en-US" sz="3300" dirty="0">
                <a:solidFill>
                  <a:srgbClr val="76B9FF"/>
                </a:solidFill>
                <a:latin typeface="Roboto Slab" pitchFamily="34" charset="0"/>
                <a:ea typeface="Roboto Slab" pitchFamily="34" charset="-122"/>
                <a:cs typeface="Roboto Slab" pitchFamily="34" charset="-120"/>
              </a:rPr>
              <a:t>Which chemicals are more present per product prime category?</a:t>
            </a:r>
          </a:p>
        </p:txBody>
      </p:sp>
      <p:pic>
        <p:nvPicPr>
          <p:cNvPr id="4" name="Picture 3" descr="A bar graph with numbers and symbols&#10;&#10;AI-generated content may be incorrect.">
            <a:extLst>
              <a:ext uri="{FF2B5EF4-FFF2-40B4-BE49-F238E27FC236}">
                <a16:creationId xmlns:a16="http://schemas.microsoft.com/office/drawing/2014/main" id="{0A5AFC61-56FB-6EB6-18E0-069FBD202692}"/>
              </a:ext>
            </a:extLst>
          </p:cNvPr>
          <p:cNvPicPr>
            <a:picLocks noChangeAspect="1"/>
          </p:cNvPicPr>
          <p:nvPr/>
        </p:nvPicPr>
        <p:blipFill>
          <a:blip r:embed="rId2"/>
          <a:srcRect l="6761" t="12419" r="9967" b="11927"/>
          <a:stretch/>
        </p:blipFill>
        <p:spPr>
          <a:xfrm>
            <a:off x="0" y="1371510"/>
            <a:ext cx="14630400" cy="6858090"/>
          </a:xfrm>
          <a:prstGeom prst="rect">
            <a:avLst/>
          </a:prstGeom>
        </p:spPr>
      </p:pic>
      <p:sp>
        <p:nvSpPr>
          <p:cNvPr id="5" name="Rectangle 4">
            <a:extLst>
              <a:ext uri="{FF2B5EF4-FFF2-40B4-BE49-F238E27FC236}">
                <a16:creationId xmlns:a16="http://schemas.microsoft.com/office/drawing/2014/main" id="{68E875C2-2807-85D5-59CA-F65C66196884}"/>
              </a:ext>
            </a:extLst>
          </p:cNvPr>
          <p:cNvSpPr/>
          <p:nvPr/>
        </p:nvSpPr>
        <p:spPr>
          <a:xfrm>
            <a:off x="8854848" y="1757362"/>
            <a:ext cx="1100138" cy="385763"/>
          </a:xfrm>
          <a:prstGeom prst="rect">
            <a:avLst/>
          </a:prstGeom>
          <a:solidFill>
            <a:schemeClr val="accent1">
              <a:lumMod val="20000"/>
              <a:lumOff val="8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H" dirty="0"/>
          </a:p>
        </p:txBody>
      </p:sp>
    </p:spTree>
    <p:extLst>
      <p:ext uri="{BB962C8B-B14F-4D97-AF65-F5344CB8AC3E}">
        <p14:creationId xmlns:p14="http://schemas.microsoft.com/office/powerpoint/2010/main" val="1243716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ar graph with blue squares&#10;&#10;AI-generated content may be incorrect.">
            <a:extLst>
              <a:ext uri="{FF2B5EF4-FFF2-40B4-BE49-F238E27FC236}">
                <a16:creationId xmlns:a16="http://schemas.microsoft.com/office/drawing/2014/main" id="{48BF6C9E-A9BA-7B85-A776-5EF5EFAF12FC}"/>
              </a:ext>
            </a:extLst>
          </p:cNvPr>
          <p:cNvPicPr>
            <a:picLocks noChangeAspect="1"/>
          </p:cNvPicPr>
          <p:nvPr/>
        </p:nvPicPr>
        <p:blipFill>
          <a:blip r:embed="rId2"/>
          <a:srcRect l="6332" t="12243" r="9109" b="12046"/>
          <a:stretch/>
        </p:blipFill>
        <p:spPr>
          <a:xfrm>
            <a:off x="0" y="1228725"/>
            <a:ext cx="14630400" cy="7000875"/>
          </a:xfrm>
          <a:prstGeom prst="rect">
            <a:avLst/>
          </a:prstGeom>
        </p:spPr>
      </p:pic>
      <p:sp>
        <p:nvSpPr>
          <p:cNvPr id="4" name="TextBox 3">
            <a:extLst>
              <a:ext uri="{FF2B5EF4-FFF2-40B4-BE49-F238E27FC236}">
                <a16:creationId xmlns:a16="http://schemas.microsoft.com/office/drawing/2014/main" id="{DA88E033-BB0B-FC1A-3A3E-75D005B188AD}"/>
              </a:ext>
            </a:extLst>
          </p:cNvPr>
          <p:cNvSpPr txBox="1"/>
          <p:nvPr/>
        </p:nvSpPr>
        <p:spPr>
          <a:xfrm>
            <a:off x="182880" y="443984"/>
            <a:ext cx="14447520" cy="600164"/>
          </a:xfrm>
          <a:prstGeom prst="rect">
            <a:avLst/>
          </a:prstGeom>
          <a:noFill/>
        </p:spPr>
        <p:txBody>
          <a:bodyPr wrap="square">
            <a:spAutoFit/>
          </a:bodyPr>
          <a:lstStyle/>
          <a:p>
            <a:r>
              <a:rPr lang="en-US" sz="3300" dirty="0">
                <a:solidFill>
                  <a:srgbClr val="76B9FF"/>
                </a:solidFill>
                <a:latin typeface="Roboto Slab" pitchFamily="34" charset="0"/>
                <a:ea typeface="Roboto Slab" pitchFamily="34" charset="-122"/>
                <a:cs typeface="Roboto Slab" pitchFamily="34" charset="-120"/>
              </a:rPr>
              <a:t>Which chemicals are more present per product prime category?</a:t>
            </a:r>
          </a:p>
        </p:txBody>
      </p:sp>
      <p:sp>
        <p:nvSpPr>
          <p:cNvPr id="5" name="Rectangle 4">
            <a:extLst>
              <a:ext uri="{FF2B5EF4-FFF2-40B4-BE49-F238E27FC236}">
                <a16:creationId xmlns:a16="http://schemas.microsoft.com/office/drawing/2014/main" id="{42EF3202-338A-EE46-0A8F-6C56048D9931}"/>
              </a:ext>
            </a:extLst>
          </p:cNvPr>
          <p:cNvSpPr/>
          <p:nvPr/>
        </p:nvSpPr>
        <p:spPr>
          <a:xfrm>
            <a:off x="8961664" y="1614487"/>
            <a:ext cx="557213" cy="385763"/>
          </a:xfrm>
          <a:prstGeom prst="rect">
            <a:avLst/>
          </a:prstGeom>
          <a:solidFill>
            <a:schemeClr val="accent1">
              <a:lumMod val="20000"/>
              <a:lumOff val="80000"/>
              <a:alpha val="52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H" dirty="0"/>
          </a:p>
        </p:txBody>
      </p:sp>
    </p:spTree>
    <p:extLst>
      <p:ext uri="{BB962C8B-B14F-4D97-AF65-F5344CB8AC3E}">
        <p14:creationId xmlns:p14="http://schemas.microsoft.com/office/powerpoint/2010/main" val="69538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312093-4F57-A5C8-1D49-84A7602D2DA9}"/>
              </a:ext>
            </a:extLst>
          </p:cNvPr>
          <p:cNvSpPr txBox="1"/>
          <p:nvPr/>
        </p:nvSpPr>
        <p:spPr>
          <a:xfrm>
            <a:off x="182880" y="443984"/>
            <a:ext cx="14447520" cy="600164"/>
          </a:xfrm>
          <a:prstGeom prst="rect">
            <a:avLst/>
          </a:prstGeom>
          <a:noFill/>
        </p:spPr>
        <p:txBody>
          <a:bodyPr wrap="square">
            <a:spAutoFit/>
          </a:bodyPr>
          <a:lstStyle/>
          <a:p>
            <a:r>
              <a:rPr lang="en-US" sz="3300" dirty="0">
                <a:solidFill>
                  <a:srgbClr val="76B9FF"/>
                </a:solidFill>
                <a:latin typeface="Roboto Slab" pitchFamily="34" charset="0"/>
                <a:ea typeface="Roboto Slab" pitchFamily="34" charset="-122"/>
                <a:cs typeface="Roboto Slab" pitchFamily="34" charset="-120"/>
              </a:rPr>
              <a:t>Which chemicals are more present per product prime category?</a:t>
            </a:r>
          </a:p>
        </p:txBody>
      </p:sp>
      <p:pic>
        <p:nvPicPr>
          <p:cNvPr id="4" name="Picture 3" descr="A graph with blue bars&#10;&#10;AI-generated content may be incorrect.">
            <a:extLst>
              <a:ext uri="{FF2B5EF4-FFF2-40B4-BE49-F238E27FC236}">
                <a16:creationId xmlns:a16="http://schemas.microsoft.com/office/drawing/2014/main" id="{FF18F594-DF44-C69A-518B-6FEC51BE8F77}"/>
              </a:ext>
            </a:extLst>
          </p:cNvPr>
          <p:cNvPicPr>
            <a:picLocks noChangeAspect="1"/>
          </p:cNvPicPr>
          <p:nvPr/>
        </p:nvPicPr>
        <p:blipFill>
          <a:blip r:embed="rId2"/>
          <a:srcRect l="7373" t="11743" r="10274" b="14092"/>
          <a:stretch/>
        </p:blipFill>
        <p:spPr>
          <a:xfrm>
            <a:off x="0" y="1257300"/>
            <a:ext cx="14630400" cy="6972300"/>
          </a:xfrm>
          <a:prstGeom prst="rect">
            <a:avLst/>
          </a:prstGeom>
        </p:spPr>
      </p:pic>
      <p:sp>
        <p:nvSpPr>
          <p:cNvPr id="5" name="Rectangle 4">
            <a:extLst>
              <a:ext uri="{FF2B5EF4-FFF2-40B4-BE49-F238E27FC236}">
                <a16:creationId xmlns:a16="http://schemas.microsoft.com/office/drawing/2014/main" id="{C196315F-8434-39EB-C1EA-87CA67441885}"/>
              </a:ext>
            </a:extLst>
          </p:cNvPr>
          <p:cNvSpPr/>
          <p:nvPr/>
        </p:nvSpPr>
        <p:spPr>
          <a:xfrm>
            <a:off x="8829675" y="1682523"/>
            <a:ext cx="1214438" cy="385763"/>
          </a:xfrm>
          <a:prstGeom prst="rect">
            <a:avLst/>
          </a:prstGeom>
          <a:solidFill>
            <a:schemeClr val="accent1">
              <a:lumMod val="40000"/>
              <a:lumOff val="6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H" dirty="0"/>
          </a:p>
        </p:txBody>
      </p:sp>
    </p:spTree>
    <p:extLst>
      <p:ext uri="{BB962C8B-B14F-4D97-AF65-F5344CB8AC3E}">
        <p14:creationId xmlns:p14="http://schemas.microsoft.com/office/powerpoint/2010/main" val="788110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230AD1-16FB-7BC6-B075-20DB07C99C19}"/>
              </a:ext>
            </a:extLst>
          </p:cNvPr>
          <p:cNvSpPr txBox="1"/>
          <p:nvPr/>
        </p:nvSpPr>
        <p:spPr>
          <a:xfrm>
            <a:off x="274320" y="318254"/>
            <a:ext cx="14356080" cy="600164"/>
          </a:xfrm>
          <a:prstGeom prst="rect">
            <a:avLst/>
          </a:prstGeom>
          <a:noFill/>
        </p:spPr>
        <p:txBody>
          <a:bodyPr wrap="square">
            <a:spAutoFit/>
          </a:bodyPr>
          <a:lstStyle/>
          <a:p>
            <a:r>
              <a:rPr lang="en-US" sz="3300" dirty="0">
                <a:solidFill>
                  <a:srgbClr val="76B9FF"/>
                </a:solidFill>
                <a:latin typeface="Roboto Slab" pitchFamily="34" charset="0"/>
                <a:ea typeface="Roboto Slab" pitchFamily="34" charset="-122"/>
                <a:cs typeface="Roboto Slab" pitchFamily="34" charset="-120"/>
              </a:rPr>
              <a:t>What are the top 10 brands with the most chemicals in their products?</a:t>
            </a:r>
          </a:p>
        </p:txBody>
      </p:sp>
      <p:pic>
        <p:nvPicPr>
          <p:cNvPr id="4" name="Picture 3" descr="A graph of a bar graph&#10;&#10;AI-generated content may be incorrect.">
            <a:extLst>
              <a:ext uri="{FF2B5EF4-FFF2-40B4-BE49-F238E27FC236}">
                <a16:creationId xmlns:a16="http://schemas.microsoft.com/office/drawing/2014/main" id="{DAD9315E-BA68-458A-C107-D5FAD170CA63}"/>
              </a:ext>
            </a:extLst>
          </p:cNvPr>
          <p:cNvPicPr>
            <a:picLocks noChangeAspect="1"/>
          </p:cNvPicPr>
          <p:nvPr/>
        </p:nvPicPr>
        <p:blipFill>
          <a:blip r:embed="rId2"/>
          <a:srcRect l="7353" t="12623" r="10662" b="13181"/>
          <a:stretch/>
        </p:blipFill>
        <p:spPr>
          <a:xfrm>
            <a:off x="0" y="1085850"/>
            <a:ext cx="14630400" cy="7143750"/>
          </a:xfrm>
          <a:prstGeom prst="rect">
            <a:avLst/>
          </a:prstGeom>
        </p:spPr>
      </p:pic>
    </p:spTree>
    <p:extLst>
      <p:ext uri="{BB962C8B-B14F-4D97-AF65-F5344CB8AC3E}">
        <p14:creationId xmlns:p14="http://schemas.microsoft.com/office/powerpoint/2010/main" val="2137775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1627</TotalTime>
  <Words>531</Words>
  <Application>Microsoft Office PowerPoint</Application>
  <PresentationFormat>Custom</PresentationFormat>
  <Paragraphs>77</Paragraphs>
  <Slides>17</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Roboto Slab</vt:lpstr>
      <vt:lpstr>system-ui</vt:lpstr>
      <vt:lpstr>Roboto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saljowair57@gmail.com</cp:lastModifiedBy>
  <cp:revision>12</cp:revision>
  <dcterms:created xsi:type="dcterms:W3CDTF">2025-02-26T22:35:50Z</dcterms:created>
  <dcterms:modified xsi:type="dcterms:W3CDTF">2025-03-01T07:11:44Z</dcterms:modified>
</cp:coreProperties>
</file>